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</p:sldIdLst>
  <p:sldSz cy="7559675" cx="100806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4" roundtripDataSignature="AMtx7mh0LDHd2u+Iizht5bHnQRqcydn3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customschemas.google.com/relationships/presentationmetadata" Target="metadata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1371600" y="763587"/>
            <a:ext cx="5027612" cy="3770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77875" y="4776787"/>
            <a:ext cx="6216650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398962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4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" name="Google Shape;34;p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9" name="Google Shape;99;p1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6" name="Google Shape;106;p1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13" name="Google Shape;113;p12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12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12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2" name="Google Shape;122;p13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9" name="Google Shape;129;p14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6" name="Google Shape;136;p15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3" name="Google Shape;143;p1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0" name="Google Shape;150;p1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7" name="Google Shape;157;p18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4" name="Google Shape;164;p19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1" name="Google Shape;41;p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1" name="Google Shape;171;p2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8" name="Google Shape;178;p2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5" name="Google Shape;185;p2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92" name="Google Shape;192;p22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3" name="Google Shape;193;p22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22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1" name="Google Shape;201;p2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d2d3b403f_0_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08" name="Google Shape;208;g8d2d3b403f_0_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g8d2d3b403f_0_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0" name="Google Shape;210;g8d2d3b403f_0_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e859b1ad1a_0_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17" name="Google Shape;217;g2e859b1ad1a_0_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g2e859b1ad1a_0_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g2e859b1ad1a_0_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26" name="Google Shape;226;p2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7" name="Google Shape;227;p2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p2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e859b1ad1a_0_8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35" name="Google Shape;235;g2e859b1ad1a_0_8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Google Shape;236;g2e859b1ad1a_0_8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7" name="Google Shape;237;g2e859b1ad1a_0_8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e859b1ad1a_0_2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44" name="Google Shape;244;g2e859b1ad1a_0_2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g2e859b1ad1a_0_2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g2e859b1ad1a_0_2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8" name="Google Shape;48;p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e859b1ad1a_0_1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53" name="Google Shape;253;g2e859b1ad1a_0_1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4" name="Google Shape;254;g2e859b1ad1a_0_1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5" name="Google Shape;255;g2e859b1ad1a_0_1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62" name="Google Shape;262;p2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3" name="Google Shape;263;p2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4" name="Google Shape;264;p2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3bf22b209f_0_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71" name="Google Shape;271;g13bf22b209f_0_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2" name="Google Shape;272;g13bf22b209f_0_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3" name="Google Shape;273;g13bf22b209f_0_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3bf22b209f_0_5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79" name="Google Shape;279;g13bf22b209f_0_55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7547297343_0_19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86" name="Google Shape;286;g27547297343_0_19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7" name="Google Shape;287;g27547297343_0_19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8" name="Google Shape;288;g27547297343_0_19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3bf22b209f_0_10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5" name="Google Shape;295;g13bf22b209f_0_10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3bf22b209f_0_15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02" name="Google Shape;302;g13bf22b209f_0_158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7547297343_0_1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09" name="Google Shape;309;g27547297343_0_1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0" name="Google Shape;310;g27547297343_0_1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1" name="Google Shape;311;g27547297343_0_1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3bf22b209f_0_22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18" name="Google Shape;318;g13bf22b209f_0_22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9" name="Google Shape;319;g13bf22b209f_0_22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0" name="Google Shape;320;g13bf22b209f_0_22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e859b1ad1a_0_32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27" name="Google Shape;327;g2e859b1ad1a_0_32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8" name="Google Shape;328;g2e859b1ad1a_0_32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9" name="Google Shape;329;g2e859b1ad1a_0_32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5" name="Google Shape;55;p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36" name="Google Shape;336;p3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3" name="Google Shape;343;p3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50" name="Google Shape;350;p32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7547297343_0_205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57" name="Google Shape;357;g27547297343_0_205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27547297343_0_205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g27547297343_0_205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7547297343_0_213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65" name="Google Shape;365;g27547297343_0_213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6" name="Google Shape;366;g27547297343_0_213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7" name="Google Shape;367;g27547297343_0_213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74" name="Google Shape;374;p3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7547297343_0_221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81" name="Google Shape;381;g27547297343_0_221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27547297343_0_221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g27547297343_0_221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90" name="Google Shape;390;p3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2e859b1ad1a_0_4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97" name="Google Shape;397;g2e859b1ad1a_0_4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8" name="Google Shape;398;g2e859b1ad1a_0_4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9" name="Google Shape;399;g2e859b1ad1a_0_4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13bf22b209f_0_28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06" name="Google Shape;406;g13bf22b209f_0_28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7" name="Google Shape;407;g13bf22b209f_0_28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8" name="Google Shape;408;g13bf22b209f_0_28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e859b1ad1a_0_48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15" name="Google Shape;415;g2e859b1ad1a_0_48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6" name="Google Shape;416;g2e859b1ad1a_0_48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7" name="Google Shape;417;g2e859b1ad1a_0_48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13bf22b209f_0_29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24" name="Google Shape;424;g13bf22b209f_0_29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5" name="Google Shape;425;g13bf22b209f_0_29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6" name="Google Shape;426;g13bf22b209f_0_29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3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3" name="Google Shape;433;p38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9" name="Google Shape;439;p3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46" name="Google Shape;446;p4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53" name="Google Shape;453;p4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60" name="Google Shape;460;p4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4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67" name="Google Shape;467;p4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74" name="Google Shape;474;p4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4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81" name="Google Shape;481;p4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9" name="Google Shape;69;p6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6" name="Google Shape;76;p7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83" name="Google Shape;83;p8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" name="Google Shape;84;p8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8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2" name="Google Shape;92;p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7"/>
          <p:cNvSpPr txBox="1"/>
          <p:nvPr>
            <p:ph idx="10" type="dt"/>
          </p:nvPr>
        </p:nvSpPr>
        <p:spPr>
          <a:xfrm>
            <a:off x="50323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7"/>
          <p:cNvSpPr txBox="1"/>
          <p:nvPr>
            <p:ph idx="11" type="ftr"/>
          </p:nvPr>
        </p:nvSpPr>
        <p:spPr>
          <a:xfrm>
            <a:off x="3448050" y="6886575"/>
            <a:ext cx="31940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7"/>
          <p:cNvSpPr txBox="1"/>
          <p:nvPr>
            <p:ph idx="12" type="sldNum"/>
          </p:nvPr>
        </p:nvSpPr>
        <p:spPr>
          <a:xfrm>
            <a:off x="722788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8"/>
          <p:cNvSpPr txBox="1"/>
          <p:nvPr>
            <p:ph type="title"/>
          </p:nvPr>
        </p:nvSpPr>
        <p:spPr>
          <a:xfrm>
            <a:off x="503237" y="301625"/>
            <a:ext cx="9069387" cy="657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Char char="❏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8"/>
          <p:cNvSpPr txBox="1"/>
          <p:nvPr>
            <p:ph idx="10" type="dt"/>
          </p:nvPr>
        </p:nvSpPr>
        <p:spPr>
          <a:xfrm>
            <a:off x="50323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8"/>
          <p:cNvSpPr txBox="1"/>
          <p:nvPr>
            <p:ph idx="11" type="ftr"/>
          </p:nvPr>
        </p:nvSpPr>
        <p:spPr>
          <a:xfrm>
            <a:off x="3448050" y="6886575"/>
            <a:ext cx="31940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8"/>
          <p:cNvSpPr txBox="1"/>
          <p:nvPr>
            <p:ph idx="12" type="sldNum"/>
          </p:nvPr>
        </p:nvSpPr>
        <p:spPr>
          <a:xfrm>
            <a:off x="722788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3bf22b209f_0_52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31" name="Google Shape;31;g13bf22b209f_0_5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6"/>
          <p:cNvSpPr txBox="1"/>
          <p:nvPr>
            <p:ph type="title"/>
          </p:nvPr>
        </p:nvSpPr>
        <p:spPr>
          <a:xfrm>
            <a:off x="503237" y="301625"/>
            <a:ext cx="9069387" cy="657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6"/>
          <p:cNvSpPr txBox="1"/>
          <p:nvPr>
            <p:ph idx="10" type="dt"/>
          </p:nvPr>
        </p:nvSpPr>
        <p:spPr>
          <a:xfrm>
            <a:off x="50323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6"/>
          <p:cNvSpPr txBox="1"/>
          <p:nvPr>
            <p:ph idx="11" type="ftr"/>
          </p:nvPr>
        </p:nvSpPr>
        <p:spPr>
          <a:xfrm>
            <a:off x="3448050" y="6886575"/>
            <a:ext cx="31940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46"/>
          <p:cNvSpPr txBox="1"/>
          <p:nvPr>
            <p:ph idx="12" type="sldNum"/>
          </p:nvPr>
        </p:nvSpPr>
        <p:spPr>
          <a:xfrm>
            <a:off x="722788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46"/>
          <p:cNvCxnSpPr/>
          <p:nvPr/>
        </p:nvCxnSpPr>
        <p:spPr>
          <a:xfrm flipH="1">
            <a:off x="431800" y="1074737"/>
            <a:ext cx="9124950" cy="1587"/>
          </a:xfrm>
          <a:prstGeom prst="straightConnector1">
            <a:avLst/>
          </a:prstGeom>
          <a:noFill/>
          <a:ln cap="flat" cmpd="sng" w="54700">
            <a:solidFill>
              <a:srgbClr val="3465A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Rover </a:t>
            </a:r>
            <a:r>
              <a:rPr lang="en-US" sz="3200"/>
              <a:t>C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Name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Team Number</a:t>
            </a:r>
            <a:endParaRPr sz="3200"/>
          </a:p>
        </p:txBody>
      </p:sp>
      <p:sp>
        <p:nvSpPr>
          <p:cNvPr id="38" name="Google Shape;38;p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Concept of Operations</a:t>
            </a:r>
            <a:endParaRPr/>
          </a:p>
        </p:txBody>
      </p:sp>
      <p:sp>
        <p:nvSpPr>
          <p:cNvPr id="102" name="Google Shape;102;p1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overview of operations of the system from launch to landing to rover operations.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Robot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Post-launch recovery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</p:txBody>
      </p:sp>
      <p:sp>
        <p:nvSpPr>
          <p:cNvPr id="103" name="Google Shape;103;p1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Design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 Name</a:t>
            </a:r>
            <a:endParaRPr/>
          </a:p>
        </p:txBody>
      </p:sp>
      <p:sp>
        <p:nvSpPr>
          <p:cNvPr id="109" name="Google Shape;109;p1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p1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Rocket Changes since PDR</a:t>
            </a:r>
            <a:endParaRPr/>
          </a:p>
        </p:txBody>
      </p:sp>
      <p:sp>
        <p:nvSpPr>
          <p:cNvPr id="118" name="Google Shape;118;p1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SzPts val="1400"/>
              <a:buNone/>
            </a:pPr>
            <a:r>
              <a:rPr lang="en-US"/>
              <a:t>Identify all changes to the rocket design</a:t>
            </a:r>
            <a:endParaRPr/>
          </a:p>
        </p:txBody>
      </p:sp>
      <p:sp>
        <p:nvSpPr>
          <p:cNvPr id="119" name="Google Shape;119;p1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Overview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Rocket</a:t>
            </a:r>
            <a:endParaRPr/>
          </a:p>
        </p:txBody>
      </p:sp>
      <p:sp>
        <p:nvSpPr>
          <p:cNvPr id="125" name="Google Shape;125;p13"/>
          <p:cNvSpPr txBox="1"/>
          <p:nvPr>
            <p:ph idx="1" type="body"/>
          </p:nvPr>
        </p:nvSpPr>
        <p:spPr>
          <a:xfrm>
            <a:off x="503225" y="1308775"/>
            <a:ext cx="9071100" cy="48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overall rocket design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A drawing of the rocket identifying all of its components and dimensions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Length and diameter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 and locations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Nose cone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Number of fins and size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Location and size of rail buttons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Location of avionics bay if using electronics deployment with altimeter(s)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Total on the pad weight of the rocket with the primary and backup motors.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This includes: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❏"/>
            </a:pPr>
            <a:r>
              <a:rPr lang="en-US" sz="2000">
                <a:solidFill>
                  <a:srgbClr val="1A1A1A"/>
                </a:solidFill>
              </a:rPr>
              <a:t>All recovery harnesses and parachutes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Primary or backup motor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Rover</a:t>
            </a:r>
            <a:endParaRPr sz="2000"/>
          </a:p>
        </p:txBody>
      </p:sp>
      <p:sp>
        <p:nvSpPr>
          <p:cNvPr id="126" name="Google Shape;126;p1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Design</a:t>
            </a:r>
            <a:r>
              <a:rPr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 (cont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inued)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4"/>
          <p:cNvSpPr txBox="1"/>
          <p:nvPr>
            <p:ph idx="1" type="body"/>
          </p:nvPr>
        </p:nvSpPr>
        <p:spPr>
          <a:xfrm>
            <a:off x="503225" y="1426075"/>
            <a:ext cx="90711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Identify the rocket’s stability. The center of gravity (CG) must be ahead of the center of pressure (CP) by at least one diameter (caliber) of your rocket.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With primary motor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With backup motor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Motor retention method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Friction fit is specifically disallowed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Explain how the rover is stowed and deployed from rocket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/>
          </a:p>
        </p:txBody>
      </p:sp>
      <p:sp>
        <p:nvSpPr>
          <p:cNvPr id="133" name="Google Shape;133;p1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Materials</a:t>
            </a:r>
            <a:endParaRPr/>
          </a:p>
        </p:txBody>
      </p:sp>
      <p:sp>
        <p:nvSpPr>
          <p:cNvPr id="139" name="Google Shape;139;p15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1" lang="en-US"/>
              <a:t>List of materials used:</a:t>
            </a:r>
            <a:endParaRPr b="1"/>
          </a:p>
          <a:p>
            <a:pPr indent="-347980" lvl="1" marL="1117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Airframe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Nose cone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adhesives used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Rail button source a</a:t>
            </a:r>
            <a:r>
              <a:rPr lang="en-US" sz="2400">
                <a:solidFill>
                  <a:srgbClr val="000000"/>
                </a:solidFill>
              </a:rPr>
              <a:t>nd material</a:t>
            </a:r>
            <a:endParaRPr/>
          </a:p>
          <a:p>
            <a:pPr indent="0" lvl="0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</p:txBody>
      </p:sp>
      <p:sp>
        <p:nvSpPr>
          <p:cNvPr id="140" name="Google Shape;140;p1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</a:t>
            </a:r>
            <a:endParaRPr/>
          </a:p>
        </p:txBody>
      </p:sp>
      <p:sp>
        <p:nvSpPr>
          <p:cNvPr id="146" name="Google Shape;146;p16"/>
          <p:cNvSpPr txBox="1"/>
          <p:nvPr>
            <p:ph idx="1" type="body"/>
          </p:nvPr>
        </p:nvSpPr>
        <p:spPr>
          <a:xfrm>
            <a:off x="503225" y="1372325"/>
            <a:ext cx="9071100" cy="55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0132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selection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Size of and how determined</a:t>
            </a:r>
            <a:endParaRPr sz="2200">
              <a:solidFill>
                <a:srgbClr val="1A1A1A"/>
              </a:solidFill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Identify method for protecting parachute and rationale for choice</a:t>
            </a:r>
            <a:endParaRPr sz="2200">
              <a:solidFill>
                <a:srgbClr val="1A1A1A"/>
              </a:solidFill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Dual deploy?</a:t>
            </a:r>
            <a:endParaRPr sz="2200">
              <a:solidFill>
                <a:srgbClr val="1A1A1A"/>
              </a:solidFill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Noto Sans Symbols"/>
              <a:buChar char="❏"/>
            </a:pPr>
            <a:r>
              <a:rPr lang="en-US" sz="2200">
                <a:solidFill>
                  <a:srgbClr val="1A1A1A"/>
                </a:solidFill>
              </a:rPr>
              <a:t>What is the expected descent rate(s)</a:t>
            </a:r>
            <a:endParaRPr sz="2200">
              <a:solidFill>
                <a:srgbClr val="1A1A1A"/>
              </a:solidFill>
            </a:endParaRPr>
          </a:p>
          <a:p>
            <a:pPr indent="-4013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Noto Sans Symbols"/>
              <a:buChar char="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Harness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Show drawing of recovery harnesses for each part of rocket</a:t>
            </a:r>
            <a:endParaRPr sz="2200"/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shock cord, lengths and strength</a:t>
            </a:r>
            <a:r>
              <a:rPr lang="en-US" sz="2200"/>
              <a:t>s</a:t>
            </a:r>
            <a:endParaRPr sz="2200"/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/>
              <a:t>Identify l</a:t>
            </a: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inkages and </a:t>
            </a:r>
            <a:r>
              <a:rPr lang="en-US" sz="2200"/>
              <a:t>load limits</a:t>
            </a:r>
            <a:endParaRPr sz="2200"/>
          </a:p>
          <a:p>
            <a:pPr indent="-374650" lvl="1" marL="8636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❏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Attachment points, eyebolts, fender washers, etc. and their mo</a:t>
            </a:r>
            <a:r>
              <a:rPr lang="en-US" sz="2200"/>
              <a:t>unting methods</a:t>
            </a:r>
            <a:endParaRPr sz="2200"/>
          </a:p>
        </p:txBody>
      </p:sp>
      <p:sp>
        <p:nvSpPr>
          <p:cNvPr id="147" name="Google Shape;147;p1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 Deployment Method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503237" y="1599050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b="1" lang="en-US" sz="2400">
                <a:solidFill>
                  <a:srgbClr val="1A1A1A"/>
                </a:solidFill>
              </a:rPr>
              <a:t>Document method of initiating recovery</a:t>
            </a:r>
            <a:endParaRPr b="1"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</a:rPr>
              <a:t>Altimeter(s)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Parachute release mechanism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</a:rPr>
              <a:t>Motor ejection - specify motor delay in seconds for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❏"/>
            </a:pPr>
            <a:r>
              <a:rPr lang="en-US" sz="2400">
                <a:solidFill>
                  <a:srgbClr val="1A1A1A"/>
                </a:solidFill>
              </a:rPr>
              <a:t>Primary motor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❏"/>
            </a:pPr>
            <a:r>
              <a:rPr lang="en-US" sz="2400">
                <a:solidFill>
                  <a:srgbClr val="1A1A1A"/>
                </a:solidFill>
              </a:rPr>
              <a:t>Secondary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Any rockets using VMAX motors must use an altimeter that deploys the parachutes as per Tripoli and NAR rules.</a:t>
            </a:r>
            <a:endParaRPr sz="2400">
              <a:solidFill>
                <a:srgbClr val="1A1A1A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1" sz="2000"/>
          </a:p>
        </p:txBody>
      </p:sp>
      <p:sp>
        <p:nvSpPr>
          <p:cNvPr id="154" name="Google Shape;154;p1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Electronics - if used</a:t>
            </a:r>
            <a:endParaRPr/>
          </a:p>
        </p:txBody>
      </p: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503225" y="1435850"/>
            <a:ext cx="9071100" cy="55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which commercial altimeter(s) </a:t>
            </a:r>
            <a:r>
              <a:rPr lang="en-US" sz="2400">
                <a:solidFill>
                  <a:srgbClr val="1A1A1A"/>
                </a:solidFill>
              </a:rPr>
              <a:t>will</a:t>
            </a: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Lato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Show wiring diagram of altimeters with charges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the number and size of the pressure ports for altimeter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altimeter preparation steps.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quantity of black powder to be used to separate each section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volume of the section to be pressurized with calculated pressure level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charge size testing and results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how sections are secured before the ejection charges separate sections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friction fit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shear pins - number and size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Lato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how charges are fired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e-matches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b="1" sz="2000">
              <a:solidFill>
                <a:srgbClr val="1A1A1A"/>
              </a:solidFill>
            </a:endParaRPr>
          </a:p>
        </p:txBody>
      </p:sp>
      <p:sp>
        <p:nvSpPr>
          <p:cNvPr id="161" name="Google Shape;161;p1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Altitude Recording Altimeter</a:t>
            </a:r>
            <a:endParaRPr/>
          </a:p>
        </p:txBody>
      </p:sp>
      <p:sp>
        <p:nvSpPr>
          <p:cNvPr id="167" name="Google Shape;167;p19"/>
          <p:cNvSpPr txBox="1"/>
          <p:nvPr>
            <p:ph idx="1" type="body"/>
          </p:nvPr>
        </p:nvSpPr>
        <p:spPr>
          <a:xfrm>
            <a:off x="503225" y="1435850"/>
            <a:ext cx="9071100" cy="55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the commercial altimete</a:t>
            </a:r>
            <a:r>
              <a:rPr lang="en-US" sz="2000">
                <a:solidFill>
                  <a:srgbClr val="1A1A1A"/>
                </a:solidFill>
              </a:rPr>
              <a:t>r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1A1A1A"/>
                </a:solidFill>
              </a:rPr>
              <a:t>to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r>
              <a:rPr lang="en-US" sz="2000">
                <a:solidFill>
                  <a:srgbClr val="1A1A1A"/>
                </a:solidFill>
              </a:rPr>
              <a:t> to officially record the rocket’s altitude</a:t>
            </a:r>
            <a:endParaRPr sz="24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If using a commercial altimeter for deployment, it can be designated as the altitude recording altimeter</a:t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168" name="Google Shape;168;p19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44" name="Google Shape;44;p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team member(s) who will present each section</a:t>
            </a:r>
            <a:endParaRPr/>
          </a:p>
        </p:txBody>
      </p:sp>
      <p:sp>
        <p:nvSpPr>
          <p:cNvPr id="45" name="Google Shape;45;p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Motor Selection</a:t>
            </a:r>
            <a:endParaRPr/>
          </a:p>
        </p:txBody>
      </p:sp>
      <p:sp>
        <p:nvSpPr>
          <p:cNvPr id="174" name="Google Shape;174;p20"/>
          <p:cNvSpPr txBox="1"/>
          <p:nvPr>
            <p:ph idx="1" type="body"/>
          </p:nvPr>
        </p:nvSpPr>
        <p:spPr>
          <a:xfrm>
            <a:off x="503225" y="1329525"/>
            <a:ext cx="9071100" cy="5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Identify primary motor selection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Calculate thrust to on pad weight ratio using average thrust of the primary motor</a:t>
            </a:r>
            <a:endParaRPr sz="24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Identify back up motor selection and what changes to rocket would be required to successfully comply with contest rules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Calculate thrust to on pad weight ratio using average thrust of the backup motor</a:t>
            </a:r>
            <a:endParaRPr sz="24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Include a simulation plot for the primary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Include a simulation plot for the backup motor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75" name="Google Shape;175;p2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Payload 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</a:t>
            </a:r>
            <a:endParaRPr/>
          </a:p>
        </p:txBody>
      </p:sp>
      <p:sp>
        <p:nvSpPr>
          <p:cNvPr id="181" name="Google Shape;181;p2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2" name="Google Shape;182;p2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 Overview</a:t>
            </a:r>
            <a:endParaRPr/>
          </a:p>
        </p:txBody>
      </p:sp>
      <p:sp>
        <p:nvSpPr>
          <p:cNvPr id="188" name="Google Shape;188;p2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diagram or picture of </a:t>
            </a:r>
            <a:r>
              <a:rPr lang="en-US"/>
              <a:t>Payload Lander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Include 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imensions</a:t>
            </a:r>
            <a:endParaRPr/>
          </a:p>
          <a:p>
            <a:pPr indent="0" lvl="0" marL="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9" name="Google Shape;189;p2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Changes Since PDR</a:t>
            </a:r>
            <a:endParaRPr/>
          </a:p>
        </p:txBody>
      </p:sp>
      <p:sp>
        <p:nvSpPr>
          <p:cNvPr id="197" name="Google Shape;197;p2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Identify all design changes since PDR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p2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Lander Mechanics</a:t>
            </a:r>
            <a:endParaRPr/>
          </a:p>
        </p:txBody>
      </p:sp>
      <p:sp>
        <p:nvSpPr>
          <p:cNvPr id="204" name="Google Shape;204;p2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Mechanical design description of </a:t>
            </a:r>
            <a:r>
              <a:rPr lang="en-US"/>
              <a:t>lander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 placement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How are components such as electronics secured to structure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 description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Types of materials used</a:t>
            </a:r>
            <a:endParaRPr/>
          </a:p>
        </p:txBody>
      </p:sp>
      <p:sp>
        <p:nvSpPr>
          <p:cNvPr id="205" name="Google Shape;205;p2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d2d3b403f_0_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Lander Descent Control Design 25 ft/s</a:t>
            </a:r>
            <a:endParaRPr/>
          </a:p>
        </p:txBody>
      </p:sp>
      <p:sp>
        <p:nvSpPr>
          <p:cNvPr id="213" name="Google Shape;213;g8d2d3b403f_0_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31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❏"/>
            </a:pPr>
            <a:r>
              <a:rPr lang="en-US">
                <a:solidFill>
                  <a:schemeClr val="dk1"/>
                </a:solidFill>
              </a:rPr>
              <a:t>Show final descent control design</a:t>
            </a:r>
            <a:endParaRPr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en-US">
                <a:solidFill>
                  <a:schemeClr val="dk1"/>
                </a:solidFill>
              </a:rPr>
              <a:t>Identify</a:t>
            </a:r>
            <a:r>
              <a:rPr lang="en-US">
                <a:solidFill>
                  <a:schemeClr val="dk1"/>
                </a:solidFill>
              </a:rPr>
              <a:t> size, color, shape, materials</a:t>
            </a:r>
            <a:endParaRPr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en-US">
                <a:solidFill>
                  <a:schemeClr val="dk1"/>
                </a:solidFill>
              </a:rPr>
              <a:t>Identify mounting method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4" name="Google Shape;214;g8d2d3b403f_0_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e859b1ad1a_0_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Lander Descent Control Design 10 ft/s</a:t>
            </a:r>
            <a:endParaRPr/>
          </a:p>
        </p:txBody>
      </p:sp>
      <p:sp>
        <p:nvSpPr>
          <p:cNvPr id="222" name="Google Shape;222;g2e859b1ad1a_0_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31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❏"/>
            </a:pPr>
            <a:r>
              <a:rPr lang="en-US">
                <a:solidFill>
                  <a:schemeClr val="dk1"/>
                </a:solidFill>
              </a:rPr>
              <a:t>Show final descent control design</a:t>
            </a:r>
            <a:endParaRPr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en-US">
                <a:solidFill>
                  <a:schemeClr val="dk1"/>
                </a:solidFill>
              </a:rPr>
              <a:t>Indentify size, color shape</a:t>
            </a:r>
            <a:endParaRPr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en-US">
                <a:solidFill>
                  <a:schemeClr val="dk1"/>
                </a:solidFill>
              </a:rPr>
              <a:t>Identify mounting method</a:t>
            </a:r>
            <a:endParaRPr>
              <a:solidFill>
                <a:schemeClr val="dk1"/>
              </a:solidFill>
            </a:endParaRPr>
          </a:p>
          <a:p>
            <a:pPr indent="-336550" lvl="1" marL="9144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Char char="❏"/>
            </a:pPr>
            <a:r>
              <a:rPr lang="en-US">
                <a:solidFill>
                  <a:schemeClr val="dk1"/>
                </a:solidFill>
              </a:rPr>
              <a:t>identify how it is released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3" name="Google Shape;223;g2e859b1ad1a_0_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Robotic Arm Design</a:t>
            </a:r>
            <a:endParaRPr/>
          </a:p>
        </p:txBody>
      </p:sp>
      <p:sp>
        <p:nvSpPr>
          <p:cNvPr id="231" name="Google Shape;231;p2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and explain robotic arm design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Identify mechanisms used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Describe how it operates</a:t>
            </a:r>
            <a:endParaRPr/>
          </a:p>
        </p:txBody>
      </p:sp>
      <p:sp>
        <p:nvSpPr>
          <p:cNvPr id="232" name="Google Shape;232;p2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e859b1ad1a_0_8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Robotic Arm End Effector Design</a:t>
            </a:r>
            <a:endParaRPr/>
          </a:p>
        </p:txBody>
      </p:sp>
      <p:sp>
        <p:nvSpPr>
          <p:cNvPr id="240" name="Google Shape;240;g2e859b1ad1a_0_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and explain robotic arm end effector design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Identify mechanisms used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Describe how it holds and releases instrument package</a:t>
            </a:r>
            <a:endParaRPr/>
          </a:p>
        </p:txBody>
      </p:sp>
      <p:sp>
        <p:nvSpPr>
          <p:cNvPr id="241" name="Google Shape;241;g2e859b1ad1a_0_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e859b1ad1a_0_2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Robotic Arm Stowage</a:t>
            </a:r>
            <a:endParaRPr/>
          </a:p>
        </p:txBody>
      </p:sp>
      <p:sp>
        <p:nvSpPr>
          <p:cNvPr id="249" name="Google Shape;249;g2e859b1ad1a_0_2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and explain how robotic arm is stowed during flight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Identify mechanisms used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Describe how it holds and releases arm</a:t>
            </a:r>
            <a:endParaRPr/>
          </a:p>
        </p:txBody>
      </p:sp>
      <p:sp>
        <p:nvSpPr>
          <p:cNvPr id="250" name="Google Shape;250;g2e859b1ad1a_0_2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51" name="Google Shape;51;p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10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slide listing team members and roles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81000" lvl="0" marL="4572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use an organization chart</a:t>
            </a:r>
            <a:endParaRPr/>
          </a:p>
        </p:txBody>
      </p:sp>
      <p:sp>
        <p:nvSpPr>
          <p:cNvPr id="52" name="Google Shape;52;p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e859b1ad1a_0_1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Camera</a:t>
            </a:r>
            <a:r>
              <a:rPr lang="en-US"/>
              <a:t> Design</a:t>
            </a:r>
            <a:endParaRPr/>
          </a:p>
        </p:txBody>
      </p:sp>
      <p:sp>
        <p:nvSpPr>
          <p:cNvPr id="258" name="Google Shape;258;g2e859b1ad1a_0_1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and explain how </a:t>
            </a:r>
            <a:r>
              <a:rPr lang="en-US"/>
              <a:t>camera</a:t>
            </a:r>
            <a:r>
              <a:rPr lang="en-US"/>
              <a:t> is mounted and points to instrument package on the ground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and describe mechanisms</a:t>
            </a:r>
            <a:endParaRPr/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Explain how it works</a:t>
            </a:r>
            <a:endParaRPr/>
          </a:p>
        </p:txBody>
      </p:sp>
      <p:sp>
        <p:nvSpPr>
          <p:cNvPr id="259" name="Google Shape;259;g2e859b1ad1a_0_1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Lander Mass Budget</a:t>
            </a:r>
            <a:endParaRPr/>
          </a:p>
        </p:txBody>
      </p:sp>
      <p:sp>
        <p:nvSpPr>
          <p:cNvPr id="267" name="Google Shape;267;p2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mass of all </a:t>
            </a:r>
            <a:r>
              <a:rPr lang="en-US" sz="2000">
                <a:solidFill>
                  <a:schemeClr val="dk1"/>
                </a:solidFill>
              </a:rPr>
              <a:t>Mass of each structural element in grams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Sources/uncertainties – whether the masses are estimates, from data sheets, measured values, etc.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Total mass of all components and structural elements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Margin : The amount of mass (in grams) in which the mass budget meets, exceeds, or falls short of the mass requirement</a:t>
            </a:r>
            <a:endParaRPr sz="2000"/>
          </a:p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components of selected robot design</a:t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8" name="Google Shape;268;p2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3bf22b209f_0_0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Lander Electronics</a:t>
            </a:r>
            <a:endParaRPr/>
          </a:p>
        </p:txBody>
      </p:sp>
      <p:sp>
        <p:nvSpPr>
          <p:cNvPr id="276" name="Google Shape;276;g13bf22b209f_0_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3bf22b209f_0_55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Payload Lander</a:t>
            </a:r>
            <a:r>
              <a:rPr lang="en-US" sz="3200">
                <a:solidFill>
                  <a:srgbClr val="000000"/>
                </a:solidFill>
              </a:rPr>
              <a:t> Electronics Block Diagram</a:t>
            </a:r>
            <a:endParaRPr/>
          </a:p>
        </p:txBody>
      </p:sp>
      <p:sp>
        <p:nvSpPr>
          <p:cNvPr id="282" name="Google Shape;282;g13bf22b209f_0_55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block diagram of electronics</a:t>
            </a:r>
            <a:endParaRPr sz="2400">
              <a:solidFill>
                <a:srgbClr val="000000"/>
              </a:solidFill>
            </a:endParaRPr>
          </a:p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Identify processor, sensors, mechanism control circuits, radio, etc.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83" name="Google Shape;283;g13bf22b209f_0_5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7547297343_0_19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Lander </a:t>
            </a:r>
            <a:r>
              <a:rPr lang="en-US"/>
              <a:t>Changes Since PDR</a:t>
            </a:r>
            <a:endParaRPr/>
          </a:p>
        </p:txBody>
      </p:sp>
      <p:sp>
        <p:nvSpPr>
          <p:cNvPr id="291" name="Google Shape;291;g27547297343_0_19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Identify all design changes since PDR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2" name="Google Shape;292;g27547297343_0_19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3bf22b209f_0_10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Processor and Memory</a:t>
            </a:r>
            <a:endParaRPr/>
          </a:p>
        </p:txBody>
      </p:sp>
      <p:sp>
        <p:nvSpPr>
          <p:cNvPr id="298" name="Google Shape;298;g13bf22b209f_0_10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/>
              <a:t>P</a:t>
            </a:r>
            <a:r>
              <a:rPr lang="en-US" sz="2400">
                <a:solidFill>
                  <a:srgbClr val="000000"/>
                </a:solidFill>
              </a:rPr>
              <a:t>rocessor and memory </a:t>
            </a:r>
            <a:r>
              <a:rPr lang="en-US"/>
              <a:t>selection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Processor speed and data width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Data interfaces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Memory storage requirements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Boot time 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99" name="Google Shape;299;g13bf22b209f_0_10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3bf22b209f_0_158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Payload </a:t>
            </a:r>
            <a:r>
              <a:rPr lang="en-US" sz="3200">
                <a:solidFill>
                  <a:srgbClr val="000000"/>
                </a:solidFill>
              </a:rPr>
              <a:t>Sensors</a:t>
            </a:r>
            <a:endParaRPr/>
          </a:p>
        </p:txBody>
      </p:sp>
      <p:sp>
        <p:nvSpPr>
          <p:cNvPr id="305" name="Google Shape;305;g13bf22b209f_0_15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/>
              <a:t>List sensors used in payload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Type of sensors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Manufacturer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Power requirements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US" sz="2400"/>
              <a:t>Data interface</a:t>
            </a:r>
            <a:endParaRPr sz="2400"/>
          </a:p>
          <a:p>
            <a:pPr indent="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06" name="Google Shape;306;g13bf22b209f_0_15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7547297343_0_1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Camera</a:t>
            </a:r>
            <a:endParaRPr/>
          </a:p>
        </p:txBody>
      </p:sp>
      <p:sp>
        <p:nvSpPr>
          <p:cNvPr id="314" name="Google Shape;314;g27547297343_0_1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Describe</a:t>
            </a:r>
            <a:r>
              <a:rPr lang="en-US"/>
              <a:t> camera for capturing images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315" name="Google Shape;315;g27547297343_0_1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3bf22b209f_0_22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Lander Telemetry Radio</a:t>
            </a:r>
            <a:endParaRPr/>
          </a:p>
        </p:txBody>
      </p:sp>
      <p:sp>
        <p:nvSpPr>
          <p:cNvPr id="323" name="Google Shape;323;g13bf22b209f_0_22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radio selected</a:t>
            </a:r>
            <a:endParaRPr>
              <a:solidFill>
                <a:srgbClr val="000000"/>
              </a:solidFill>
            </a:endParaRPr>
          </a:p>
          <a:p>
            <a:pPr indent="-3175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-US">
                <a:solidFill>
                  <a:srgbClr val="000000"/>
                </a:solidFill>
              </a:rPr>
              <a:t>Type of radio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Frequency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Power level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24" name="Google Shape;324;g13bf22b209f_0_22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e859b1ad1a_0_3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Lander Telemetry Antenna</a:t>
            </a:r>
            <a:endParaRPr/>
          </a:p>
        </p:txBody>
      </p:sp>
      <p:sp>
        <p:nvSpPr>
          <p:cNvPr id="332" name="Google Shape;332;g2e859b1ad1a_0_3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antenna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Type antenna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Antenna pattern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3" name="Google Shape;333;g2e859b1ad1a_0_3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58" name="Google Shape;58;p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as reference only. Does not need to be read through</a:t>
            </a:r>
            <a:endParaRPr/>
          </a:p>
        </p:txBody>
      </p:sp>
      <p:sp>
        <p:nvSpPr>
          <p:cNvPr id="59" name="Google Shape;59;p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Lander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</a:t>
            </a:r>
            <a:endParaRPr/>
          </a:p>
        </p:txBody>
      </p:sp>
      <p:sp>
        <p:nvSpPr>
          <p:cNvPr id="339" name="Google Shape;339;p3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Battery selection description</a:t>
            </a:r>
            <a:endParaRPr/>
          </a:p>
          <a:p>
            <a: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Battery configuration (series/parallel/other)</a:t>
            </a:r>
            <a:endParaRPr/>
          </a:p>
          <a:p>
            <a:pPr indent="-3556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capacity</a:t>
            </a:r>
            <a:endParaRPr/>
          </a:p>
          <a:p>
            <a:pPr indent="-3556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Mounting method</a:t>
            </a:r>
            <a:endParaRPr/>
          </a:p>
          <a:p>
            <a:pPr indent="-3556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Protection circuits</a:t>
            </a:r>
            <a:endParaRPr/>
          </a:p>
          <a:p>
            <a:pPr indent="-3302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circuit</a:t>
            </a:r>
            <a:endParaRPr/>
          </a:p>
          <a:p>
            <a:pPr indent="-3302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Over-discharge for lithium ion cells</a:t>
            </a:r>
            <a:endParaRPr/>
          </a:p>
        </p:txBody>
      </p:sp>
      <p:sp>
        <p:nvSpPr>
          <p:cNvPr id="340" name="Google Shape;340;p3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1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Lander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</a:t>
            </a:r>
            <a:endParaRPr/>
          </a:p>
        </p:txBody>
      </p:sp>
      <p:sp>
        <p:nvSpPr>
          <p:cNvPr id="346" name="Google Shape;346;p31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Electrical Power System Design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Show block diagram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 to subsystems, mechanisms, actuators</a:t>
            </a:r>
            <a:endParaRPr/>
          </a:p>
        </p:txBody>
      </p:sp>
      <p:sp>
        <p:nvSpPr>
          <p:cNvPr id="347" name="Google Shape;347;p3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2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Lander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</a:t>
            </a:r>
            <a:r>
              <a:rPr lang="en-US" sz="3200">
                <a:solidFill>
                  <a:srgbClr val="000000"/>
                </a:solidFill>
              </a:rPr>
              <a:t>Budget</a:t>
            </a:r>
            <a:endParaRPr/>
          </a:p>
        </p:txBody>
      </p:sp>
      <p:sp>
        <p:nvSpPr>
          <p:cNvPr id="353" name="Google Shape;353;p32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 sz="2400">
                <a:solidFill>
                  <a:srgbClr val="000000"/>
                </a:solidFill>
              </a:rPr>
              <a:t>List power consumption of all electrical components</a:t>
            </a:r>
            <a:endParaRPr sz="2400">
              <a:solidFill>
                <a:srgbClr val="000000"/>
              </a:solidFill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000000"/>
                </a:solidFill>
              </a:rPr>
              <a:t>All values are to be in watt-hours</a:t>
            </a:r>
            <a:endParaRPr sz="2000">
              <a:solidFill>
                <a:srgbClr val="000000"/>
              </a:solidFill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000000"/>
                </a:solidFill>
              </a:rPr>
              <a:t>Compare to capacity of battery in watt-hours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lang="en-US" sz="2400">
                <a:solidFill>
                  <a:srgbClr val="000000"/>
                </a:solidFill>
              </a:rPr>
              <a:t>Identify how long payload can operate on batteries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54" name="Google Shape;354;p3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7547297343_0_205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Software</a:t>
            </a:r>
            <a:endParaRPr/>
          </a:p>
        </p:txBody>
      </p:sp>
      <p:sp>
        <p:nvSpPr>
          <p:cNvPr id="362" name="Google Shape;362;g27547297343_0_20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27547297343_0_21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Lander Software </a:t>
            </a:r>
            <a:r>
              <a:rPr lang="en-US"/>
              <a:t>Changes Since PDR</a:t>
            </a:r>
            <a:endParaRPr/>
          </a:p>
        </p:txBody>
      </p:sp>
      <p:sp>
        <p:nvSpPr>
          <p:cNvPr id="370" name="Google Shape;370;g27547297343_0_21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Identify all design changes since PDR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1" name="Google Shape;371;g27547297343_0_21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Lander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 Design</a:t>
            </a:r>
            <a:endParaRPr/>
          </a:p>
        </p:txBody>
      </p:sp>
      <p:sp>
        <p:nvSpPr>
          <p:cNvPr id="377" name="Google Shape;377;p3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/>
              <a:t>Software development environment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 Chart of software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software states and how software transitions to each state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up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Deployment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operation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Commanding</a:t>
            </a:r>
            <a:endParaRPr/>
          </a:p>
        </p:txBody>
      </p:sp>
      <p:sp>
        <p:nvSpPr>
          <p:cNvPr id="378" name="Google Shape;378;p3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7547297343_0_221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Software Development Plan</a:t>
            </a:r>
            <a:endParaRPr/>
          </a:p>
        </p:txBody>
      </p:sp>
      <p:sp>
        <p:nvSpPr>
          <p:cNvPr id="386" name="Google Shape;386;g27547297343_0_221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Describe software tools used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Describe software development process</a:t>
            </a:r>
            <a:endParaRPr/>
          </a:p>
        </p:txBody>
      </p:sp>
      <p:sp>
        <p:nvSpPr>
          <p:cNvPr id="387" name="Google Shape;387;g27547297343_0_22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5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</a:t>
            </a:r>
            <a:endParaRPr/>
          </a:p>
        </p:txBody>
      </p:sp>
      <p:sp>
        <p:nvSpPr>
          <p:cNvPr id="393" name="Google Shape;393;p35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design and construction of </a:t>
            </a:r>
            <a:r>
              <a:rPr lang="en-US"/>
              <a:t>rocket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section that will contain the payload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 mechanisms that interact with </a:t>
            </a:r>
            <a:r>
              <a:rPr lang="en-US"/>
              <a:t>payload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how payload </a:t>
            </a:r>
            <a:r>
              <a:rPr lang="en-US"/>
              <a:t>lander is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configured for payload integration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process of payload integration</a:t>
            </a:r>
            <a:endParaRPr/>
          </a:p>
        </p:txBody>
      </p:sp>
      <p:sp>
        <p:nvSpPr>
          <p:cNvPr id="394" name="Google Shape;394;p3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2e859b1ad1a_0_4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Description</a:t>
            </a:r>
            <a:endParaRPr/>
          </a:p>
        </p:txBody>
      </p:sp>
      <p:sp>
        <p:nvSpPr>
          <p:cNvPr id="402" name="Google Shape;402;g2e859b1ad1a_0_4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ground station design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Show Block diagram</a:t>
            </a:r>
            <a:endParaRPr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How is command initiated.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How is image captured.</a:t>
            </a:r>
            <a:endParaRPr sz="2000"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403" name="Google Shape;403;g2e859b1ad1a_0_4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13bf22b209f_0_28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Radio</a:t>
            </a:r>
            <a:endParaRPr/>
          </a:p>
        </p:txBody>
      </p:sp>
      <p:sp>
        <p:nvSpPr>
          <p:cNvPr id="411" name="Google Shape;411;g13bf22b209f_0_28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ground station radio selection</a:t>
            </a:r>
            <a:endParaRPr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Radio </a:t>
            </a:r>
            <a:r>
              <a:rPr lang="en-US"/>
              <a:t>model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/>
              <a:t>frequency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/>
              <a:t>power</a:t>
            </a:r>
            <a:endParaRPr sz="2000"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412" name="Google Shape;412;g13bf22b209f_0_28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/>
          <p:nvPr>
            <p:ph idx="1" type="subTitle"/>
          </p:nvPr>
        </p:nvSpPr>
        <p:spPr>
          <a:xfrm>
            <a:off x="1839925" y="442625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System Overview</a:t>
            </a:r>
            <a:endParaRPr sz="32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 name here</a:t>
            </a:r>
            <a:endParaRPr/>
          </a:p>
        </p:txBody>
      </p:sp>
      <p:sp>
        <p:nvSpPr>
          <p:cNvPr id="65" name="Google Shape;65;p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5"/>
          <p:cNvSpPr txBox="1"/>
          <p:nvPr>
            <p:ph type="ctrTitle"/>
          </p:nvPr>
        </p:nvSpPr>
        <p:spPr>
          <a:xfrm>
            <a:off x="1154113" y="-1606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2e859b1ad1a_0_48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Antenna</a:t>
            </a:r>
            <a:endParaRPr/>
          </a:p>
        </p:txBody>
      </p:sp>
      <p:sp>
        <p:nvSpPr>
          <p:cNvPr id="420" name="Google Shape;420;g2e859b1ad1a_0_4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ground station antenna selection</a:t>
            </a:r>
            <a:endParaRPr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/>
              <a:t>Model or custom made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/>
              <a:t>frequency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/>
              <a:t>radiation pattern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gain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421" name="Google Shape;421;g2e859b1ad1a_0_4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13bf22b209f_0_29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</a:t>
            </a:r>
            <a:r>
              <a:rPr lang="en-US"/>
              <a:t>Software</a:t>
            </a:r>
            <a:endParaRPr/>
          </a:p>
        </p:txBody>
      </p:sp>
      <p:sp>
        <p:nvSpPr>
          <p:cNvPr id="429" name="Google Shape;429;g13bf22b209f_0_29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Describe software development environment</a:t>
            </a:r>
            <a:endParaRPr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Software flow chart</a:t>
            </a:r>
            <a:endParaRPr/>
          </a:p>
        </p:txBody>
      </p:sp>
      <p:sp>
        <p:nvSpPr>
          <p:cNvPr id="430" name="Google Shape;430;g13bf22b209f_0_29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8"/>
          <p:cNvSpPr txBox="1"/>
          <p:nvPr>
            <p:ph idx="1" type="subTitle"/>
          </p:nvPr>
        </p:nvSpPr>
        <p:spPr>
          <a:xfrm>
            <a:off x="1839913" y="29035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</p:txBody>
      </p:sp>
      <p:sp>
        <p:nvSpPr>
          <p:cNvPr id="436" name="Google Shape;436;p3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9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Lander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</p:txBody>
      </p:sp>
      <p:sp>
        <p:nvSpPr>
          <p:cNvPr id="442" name="Google Shape;442;p39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</a:t>
            </a:r>
            <a:r>
              <a:rPr lang="en-US"/>
              <a:t>lander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subsystems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during subsystem integration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functional testing of completed </a:t>
            </a:r>
            <a:r>
              <a:rPr lang="en-US"/>
              <a:t>lander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/>
              <a:t>Describe testing to determine if lander will survive deployment and landing</a:t>
            </a:r>
            <a:endParaRPr/>
          </a:p>
        </p:txBody>
      </p:sp>
      <p:sp>
        <p:nvSpPr>
          <p:cNvPr id="443" name="Google Shape;443;p39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Testing</a:t>
            </a:r>
            <a:endParaRPr/>
          </a:p>
        </p:txBody>
      </p:sp>
      <p:sp>
        <p:nvSpPr>
          <p:cNvPr id="449" name="Google Shape;449;p4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rocket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deployment testing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 deployment testing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test</a:t>
            </a:r>
            <a:endParaRPr/>
          </a:p>
        </p:txBody>
      </p:sp>
      <p:sp>
        <p:nvSpPr>
          <p:cNvPr id="450" name="Google Shape;450;p4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1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Operations</a:t>
            </a:r>
            <a:endParaRPr/>
          </a:p>
        </p:txBody>
      </p:sp>
      <p:sp>
        <p:nvSpPr>
          <p:cNvPr id="456" name="Google Shape;456;p41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procedures during launch day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preparation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Lander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p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reparation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Lander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 into rocket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Preparations at the launch pad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Lander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arming process</a:t>
            </a:r>
            <a:endParaRPr/>
          </a:p>
        </p:txBody>
      </p:sp>
      <p:sp>
        <p:nvSpPr>
          <p:cNvPr id="457" name="Google Shape;457;p4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463" name="Google Shape;463;p4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10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Show a Gantt chart schedule of the complete development cycle up to contest date</a:t>
            </a:r>
            <a:endParaRPr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Component and service schedule</a:t>
            </a:r>
            <a:endParaRPr>
              <a:solidFill>
                <a:srgbClr val="595959"/>
              </a:solidFill>
            </a:endParaRPr>
          </a:p>
          <a:p>
            <a:pPr indent="-3810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When components are bought and lead times for components</a:t>
            </a:r>
            <a:endParaRPr>
              <a:solidFill>
                <a:srgbClr val="595959"/>
              </a:solidFill>
            </a:endParaRPr>
          </a:p>
          <a:p>
            <a:pPr indent="-3810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Services required (contract machining, PCB, etc.)</a:t>
            </a:r>
            <a:endParaRPr/>
          </a:p>
        </p:txBody>
      </p:sp>
      <p:sp>
        <p:nvSpPr>
          <p:cNvPr id="464" name="Google Shape;464;p4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4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Budget</a:t>
            </a:r>
            <a:endParaRPr/>
          </a:p>
        </p:txBody>
      </p:sp>
      <p:sp>
        <p:nvSpPr>
          <p:cNvPr id="470" name="Google Shape;470;p4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budget for all parts of the program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Separate rocket and rover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Travel expenses</a:t>
            </a:r>
            <a:endParaRPr/>
          </a:p>
        </p:txBody>
      </p:sp>
      <p:sp>
        <p:nvSpPr>
          <p:cNvPr id="471" name="Google Shape;471;p4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477" name="Google Shape;477;p4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state of development efforts, any accomplishments, issues, and way forward</a:t>
            </a:r>
            <a:endParaRPr/>
          </a:p>
        </p:txBody>
      </p:sp>
      <p:sp>
        <p:nvSpPr>
          <p:cNvPr id="478" name="Google Shape;478;p4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5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-431800" lvl="0" marL="457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/>
          </a:p>
        </p:txBody>
      </p:sp>
      <p:sp>
        <p:nvSpPr>
          <p:cNvPr id="484" name="Google Shape;484;p45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are a template describing information needed.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section can be expanded into more slides as needed. Don't try cramming each listed topic on the same slide.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Place team/school logo in the top left corner.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Put page numbers on the slides.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Formatting and background can be customized. This document is distributed as PDF to force you to make your own.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animations or videos as reviewers may not have compatible software.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Submit </a:t>
            </a:r>
            <a:r>
              <a:rPr lang="en-US"/>
              <a:t>C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 in pdf format for maximum compatibility.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this slide in the presentation. Yes, some one will.</a:t>
            </a:r>
            <a:endParaRPr/>
          </a:p>
        </p:txBody>
      </p:sp>
      <p:sp>
        <p:nvSpPr>
          <p:cNvPr id="485" name="Google Shape;485;p4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72" name="Google Shape;72;p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mission objectives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any external objectives</a:t>
            </a:r>
            <a:endParaRPr/>
          </a:p>
        </p:txBody>
      </p:sp>
      <p:sp>
        <p:nvSpPr>
          <p:cNvPr id="73" name="Google Shape;73;p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79" name="Google Shape;79;p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bullets or table to demonstrate understanding of requirements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rover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rocket</a:t>
            </a:r>
            <a:endParaRPr/>
          </a:p>
        </p:txBody>
      </p:sp>
      <p:sp>
        <p:nvSpPr>
          <p:cNvPr id="80" name="Google Shape;80;p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88" name="Google Shape;88;p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Identify all changes since PDR in overall design</a:t>
            </a:r>
            <a:endParaRPr/>
          </a:p>
        </p:txBody>
      </p:sp>
      <p:sp>
        <p:nvSpPr>
          <p:cNvPr id="89" name="Google Shape;89;p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Level </a:t>
            </a:r>
            <a:r>
              <a:rPr lang="en-US"/>
              <a:t>Design</a:t>
            </a:r>
            <a:endParaRPr/>
          </a:p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</a:t>
            </a:r>
            <a:r>
              <a:rPr lang="en-US"/>
              <a:t>selected overall design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concept</a:t>
            </a:r>
            <a:endParaRPr/>
          </a:p>
          <a:p>
            <a:pPr indent="-30353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Configurations of rocket and rover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This is a overview of the design concept</a:t>
            </a:r>
            <a:endParaRPr/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9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