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58" roundtripDataSignature="AMtx7mhoY45I8dU2I2WSQkBybjxN1ewi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8" Type="http://customschemas.google.com/relationships/presentationmetadata" Target="meta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1371600" y="763587"/>
            <a:ext cx="5027612" cy="3770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77875" y="4776787"/>
            <a:ext cx="621665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398962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" name="Google Shape;38;p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2" name="Google Shape;102;p1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9" name="Google Shape;109;p1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6" name="Google Shape;116;p1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3" name="Google Shape;123;p1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0" name="Google Shape;130;p1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7" name="Google Shape;137;p1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4" name="Google Shape;144;p1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1" name="Google Shape;151;p1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8" name="Google Shape;158;p18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5" name="Google Shape;165;p19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5" name="Google Shape;45;p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2" name="Google Shape;172;p2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9" name="Google Shape;179;p2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6de575ec1a_0_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7" name="Google Shape;187;g26de575ec1a_0_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e84b6743c8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5" name="Google Shape;195;g2e84b6743c8_0_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5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03" name="Google Shape;203;p25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4" name="Google Shape;204;p25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5" name="Google Shape;205;p25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e84b6743c8_0_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13" name="Google Shape;213;g2e84b6743c8_0_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" name="Google Shape;214;g2e84b6743c8_0_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5" name="Google Shape;215;g2e84b6743c8_0_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e84b6743c8_0_16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23" name="Google Shape;223;g2e84b6743c8_0_16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Google Shape;224;g2e84b6743c8_0_16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5" name="Google Shape;225;g2e84b6743c8_0_16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e84b6743c8_0_25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33" name="Google Shape;233;g2e84b6743c8_0_25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4" name="Google Shape;234;g2e84b6743c8_0_25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5" name="Google Shape;235;g2e84b6743c8_0_25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6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43" name="Google Shape;243;p26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4" name="Google Shape;244;p26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5" name="Google Shape;245;p26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52" name="Google Shape;252;p2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3" name="Google Shape;253;p2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4" name="Google Shape;254;p2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0" name="Google Shape;260;p28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3bf070f482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7" name="Google Shape;267;g13bf070f482_0_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754cbc9943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5" name="Google Shape;275;g2754cbc9943_0_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4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83" name="Google Shape;283;p34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4" name="Google Shape;284;p34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5" name="Google Shape;285;p34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0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93" name="Google Shape;293;p30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4" name="Google Shape;294;p30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5" name="Google Shape;295;p30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e84b6743c8_0_34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03" name="Google Shape;303;g2e84b6743c8_0_34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4" name="Google Shape;304;g2e84b6743c8_0_34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5" name="Google Shape;305;g2e84b6743c8_0_34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3" name="Google Shape;313;p3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0" name="Google Shape;320;p3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8" name="Google Shape;328;p33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35" name="Google Shape;335;p3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2" name="Google Shape;342;p36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49" name="Google Shape;349;p3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0" name="Google Shape;350;p3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1" name="Google Shape;351;p3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2e84b6743c8_0_43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59" name="Google Shape;359;g2e84b6743c8_0_43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0" name="Google Shape;360;g2e84b6743c8_0_43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1" name="Google Shape;361;g2e84b6743c8_0_43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2e84b6743c8_0_52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69" name="Google Shape;369;g2e84b6743c8_0_52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0" name="Google Shape;370;g2e84b6743c8_0_52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1" name="Google Shape;371;g2e84b6743c8_0_52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8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79" name="Google Shape;379;p38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0" name="Google Shape;380;p38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1" name="Google Shape;381;p38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8" name="Google Shape;388;p39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5" name="Google Shape;395;p4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2" name="Google Shape;402;p4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9" name="Google Shape;409;p4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6" name="Google Shape;416;p4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6" name="Google Shape;66;p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4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3" name="Google Shape;423;p4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0" name="Google Shape;430;p4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7" name="Google Shape;437;p46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444" name="Google Shape;444;p4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5" name="Google Shape;445;p4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46" name="Google Shape;446;p4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3" name="Google Shape;73;p6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0" name="Google Shape;80;p7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7" name="Google Shape;87;p8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5" name="Google Shape;95;p9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2f1ab545dba_1_7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g2f1ab545dba_1_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g2f1ab545dba_1_7"/>
          <p:cNvSpPr txBox="1"/>
          <p:nvPr>
            <p:ph idx="10" type="dt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g2f1ab545dba_1_7"/>
          <p:cNvSpPr txBox="1"/>
          <p:nvPr>
            <p:ph idx="11" type="ftr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g2f1ab545dba_1_7"/>
          <p:cNvSpPr txBox="1"/>
          <p:nvPr>
            <p:ph idx="12" type="sldNum"/>
          </p:nvPr>
        </p:nvSpPr>
        <p:spPr>
          <a:xfrm>
            <a:off x="8725008" y="6886575"/>
            <a:ext cx="8460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f1ab545dba_1_1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g2f1ab545dba_1_1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g2f1ab545dba_1_13"/>
          <p:cNvSpPr txBox="1"/>
          <p:nvPr>
            <p:ph idx="10" type="dt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g2f1ab545dba_1_13"/>
          <p:cNvSpPr txBox="1"/>
          <p:nvPr>
            <p:ph idx="11" type="ftr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g2f1ab545dba_1_13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2f1ab545dba_1_19"/>
          <p:cNvSpPr txBox="1"/>
          <p:nvPr>
            <p:ph idx="10" type="dt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g2f1ab545dba_1_19"/>
          <p:cNvSpPr txBox="1"/>
          <p:nvPr>
            <p:ph idx="11" type="ftr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g2f1ab545dba_1_19"/>
          <p:cNvSpPr txBox="1"/>
          <p:nvPr>
            <p:ph idx="12" type="sldNum"/>
          </p:nvPr>
        </p:nvSpPr>
        <p:spPr>
          <a:xfrm>
            <a:off x="8725008" y="6886575"/>
            <a:ext cx="8460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f1ab545dba_1_23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35" name="Google Shape;35;g2f1ab545dba_1_2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g2f1ab545dba_1_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2f1ab545dba_1_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g2f1ab545dba_1_0"/>
          <p:cNvSpPr txBox="1"/>
          <p:nvPr>
            <p:ph idx="10" type="dt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g2f1ab545dba_1_0"/>
          <p:cNvSpPr txBox="1"/>
          <p:nvPr>
            <p:ph idx="11" type="ftr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g2f1ab545dba_1_0"/>
          <p:cNvSpPr txBox="1"/>
          <p:nvPr>
            <p:ph idx="12" type="sldNum"/>
          </p:nvPr>
        </p:nvSpPr>
        <p:spPr>
          <a:xfrm>
            <a:off x="8725008" y="6886575"/>
            <a:ext cx="8460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cxnSp>
        <p:nvCxnSpPr>
          <p:cNvPr id="16" name="Google Shape;16;g2f1ab545dba_1_0"/>
          <p:cNvCxnSpPr/>
          <p:nvPr/>
        </p:nvCxnSpPr>
        <p:spPr>
          <a:xfrm flipH="1">
            <a:off x="428525" y="1074737"/>
            <a:ext cx="9131400" cy="1500"/>
          </a:xfrm>
          <a:prstGeom prst="straightConnector1">
            <a:avLst/>
          </a:prstGeom>
          <a:noFill/>
          <a:ln cap="flat" cmpd="sng" w="54700">
            <a:solidFill>
              <a:srgbClr val="3465A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PDR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Team Number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42" name="Google Shape;42;p1"/>
          <p:cNvSpPr txBox="1"/>
          <p:nvPr>
            <p:ph idx="12" type="sldNum"/>
          </p:nvPr>
        </p:nvSpPr>
        <p:spPr>
          <a:xfrm>
            <a:off x="8725008" y="6886575"/>
            <a:ext cx="8460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Design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Presenter Name</a:t>
            </a:r>
            <a:endParaRPr/>
          </a:p>
        </p:txBody>
      </p:sp>
      <p:sp>
        <p:nvSpPr>
          <p:cNvPr id="105" name="Google Shape;105;p10"/>
          <p:cNvSpPr txBox="1"/>
          <p:nvPr>
            <p:ph idx="12" type="sldNum"/>
          </p:nvPr>
        </p:nvSpPr>
        <p:spPr>
          <a:xfrm>
            <a:off x="8725008" y="6886575"/>
            <a:ext cx="8460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6" name="Google Shape;106;p10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Design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</a:t>
            </a:r>
            <a:endParaRPr/>
          </a:p>
        </p:txBody>
      </p:sp>
      <p:sp>
        <p:nvSpPr>
          <p:cNvPr id="112" name="Google Shape;112;p11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overall rocket design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A drawing of the rocket identifying all of its components and dimensions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Length and diameter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 and locations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Nose cone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Number of fins and size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and size of rail buttons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of avionics bay if using electronics deployment with altimeter(s)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Total on the pad weight of the rocket with the primary and backup motors.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This includes: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■"/>
            </a:pPr>
            <a:r>
              <a:rPr lang="en-US" sz="2000">
                <a:solidFill>
                  <a:srgbClr val="1A1A1A"/>
                </a:solidFill>
              </a:rPr>
              <a:t>All recovery harnesses and parachutes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Primary or backup motor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Rover</a:t>
            </a:r>
            <a:endParaRPr sz="2000"/>
          </a:p>
        </p:txBody>
      </p:sp>
      <p:sp>
        <p:nvSpPr>
          <p:cNvPr id="113" name="Google Shape;113;p11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 (cont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inued)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2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the rocket’s stability. The center of gravity (CG) must be ahead of the center of pressure (CP) by at least one diameter (caliber) of your rocket.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primary motor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backup motor</a:t>
            </a:r>
            <a:endParaRPr sz="2000">
              <a:solidFill>
                <a:srgbClr val="1A1A1A"/>
              </a:solidFill>
            </a:endParaRPr>
          </a:p>
          <a:p>
            <a:pPr indent="-297180" lvl="0" marL="4572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chemeClr val="dk1"/>
                </a:solidFill>
              </a:rPr>
              <a:t>Motor retention method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Friction fit is specifically disallowed</a:t>
            </a:r>
            <a:endParaRPr sz="2000">
              <a:solidFill>
                <a:srgbClr val="1A1A1A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Explain how the rover is stowed and deployed from rocket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/>
          </a:p>
        </p:txBody>
      </p:sp>
      <p:sp>
        <p:nvSpPr>
          <p:cNvPr id="120" name="Google Shape;120;p12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Materials</a:t>
            </a:r>
            <a:endParaRPr/>
          </a:p>
        </p:txBody>
      </p:sp>
      <p:sp>
        <p:nvSpPr>
          <p:cNvPr id="126" name="Google Shape;126;p1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1" lang="en-US"/>
              <a:t>List of materials used:</a:t>
            </a:r>
            <a:endParaRPr b="1"/>
          </a:p>
          <a:p>
            <a:pPr indent="-347980" lvl="1" marL="1117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 cone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adhesives used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button source a</a:t>
            </a:r>
            <a:r>
              <a:rPr lang="en-US" sz="2400">
                <a:solidFill>
                  <a:srgbClr val="000000"/>
                </a:solidFill>
              </a:rPr>
              <a:t>nd material</a:t>
            </a:r>
            <a:endParaRPr/>
          </a:p>
          <a:p>
            <a:pPr indent="0" lvl="0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400"/>
          </a:p>
        </p:txBody>
      </p:sp>
      <p:sp>
        <p:nvSpPr>
          <p:cNvPr id="127" name="Google Shape;127;p13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</a:t>
            </a:r>
            <a:endParaRPr/>
          </a:p>
        </p:txBody>
      </p:sp>
      <p:sp>
        <p:nvSpPr>
          <p:cNvPr id="133" name="Google Shape;133;p1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Parachute selection</a:t>
            </a:r>
            <a:endParaRPr b="1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Size of and how determined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Identify method for protecting parachute and rationale for choice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Dual deploy?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chemeClr val="dk1"/>
                </a:solidFill>
              </a:rPr>
              <a:t>What is the expected descent rate(s)</a:t>
            </a:r>
            <a:endParaRPr sz="2400">
              <a:solidFill>
                <a:schemeClr val="dk1"/>
              </a:solidFill>
            </a:endParaRPr>
          </a:p>
          <a:p>
            <a:pPr indent="-414019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Harness</a:t>
            </a:r>
            <a:endParaRPr b="1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Show drawing of recovery harnesses for each part of rocket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of shock cord, lengths and strength</a:t>
            </a:r>
            <a:r>
              <a:rPr lang="en-US" sz="2400">
                <a:solidFill>
                  <a:schemeClr val="dk1"/>
                </a:solidFill>
              </a:rPr>
              <a:t>s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chemeClr val="dk1"/>
                </a:solidFill>
              </a:rPr>
              <a:t>Identify l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inkages and </a:t>
            </a:r>
            <a:r>
              <a:rPr lang="en-US" sz="2400">
                <a:solidFill>
                  <a:schemeClr val="dk1"/>
                </a:solidFill>
              </a:rPr>
              <a:t>load limits</a:t>
            </a:r>
            <a:endParaRPr sz="2400">
              <a:solidFill>
                <a:schemeClr val="dk1"/>
              </a:solidFill>
            </a:endParaRPr>
          </a:p>
          <a:p>
            <a:pPr indent="-387350" lvl="1" marL="8636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Attachment points, eyebolts, fender washers, etc. and their mo</a:t>
            </a:r>
            <a:r>
              <a:rPr lang="en-US" sz="2400">
                <a:solidFill>
                  <a:schemeClr val="dk1"/>
                </a:solidFill>
              </a:rPr>
              <a:t>unting methods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34" name="Google Shape;134;p14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 Deployment Method</a:t>
            </a:r>
            <a:endParaRPr/>
          </a:p>
        </p:txBody>
      </p:sp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1A1A1A"/>
                </a:solidFill>
              </a:rPr>
              <a:t>Document method of initiating recovery</a:t>
            </a:r>
            <a:endParaRPr b="1"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Altimeter(s)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Parachute release mechanism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Motor ejection - specify motor delay in seconds for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Primary motor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Secondary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1A1A1A"/>
                </a:solidFill>
              </a:rPr>
              <a:t>Any rockets using VMAX motors must use an altimeter that deploys the parachutes as per Tripoli and NAR rules.</a:t>
            </a:r>
            <a:endParaRPr sz="2400">
              <a:solidFill>
                <a:srgbClr val="1A1A1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 sz="2000"/>
          </a:p>
        </p:txBody>
      </p:sp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Electronics - if used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which commercial altimeter(s) </a:t>
            </a:r>
            <a:r>
              <a:rPr lang="en-US" sz="2000">
                <a:solidFill>
                  <a:srgbClr val="1A1A1A"/>
                </a:solidFill>
              </a:rPr>
              <a:t>will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Show wiring diagram of altimeters with charges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the number and size of the pressure ports for altimeter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altimeter preparation steps.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quantity of black powder to be used to separate each section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charge size testing and results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friction fit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shear pins - number and size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b="1" sz="2000">
              <a:solidFill>
                <a:srgbClr val="1A1A1A"/>
              </a:solidFill>
            </a:endParaRPr>
          </a:p>
        </p:txBody>
      </p:sp>
      <p:sp>
        <p:nvSpPr>
          <p:cNvPr id="148" name="Google Shape;148;p16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Altitude Recording Altimeter</a:t>
            </a:r>
            <a:endParaRPr/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the commercial altimete</a:t>
            </a:r>
            <a:r>
              <a:rPr lang="en-US" sz="2000">
                <a:solidFill>
                  <a:srgbClr val="1A1A1A"/>
                </a:solidFill>
              </a:rPr>
              <a:t>r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1A1A1A"/>
                </a:solidFill>
              </a:rPr>
              <a:t>to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r>
              <a:rPr lang="en-US" sz="2000">
                <a:solidFill>
                  <a:srgbClr val="1A1A1A"/>
                </a:solidFill>
              </a:rPr>
              <a:t> to officially record the rocket’s altitude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If using a commercial altimeter for deployment, it can be designated the altitude recording altimeter</a:t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155" name="Google Shape;155;p17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Motor Selection</a:t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primary motor selection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primary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back up motor selection and what changes to rocket would be required to successfully comply with contest rules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backup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primary motor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backup motor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62" name="Google Shape;162;p18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Mars Lander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</a:t>
            </a:r>
            <a:endParaRPr/>
          </a:p>
        </p:txBody>
      </p:sp>
      <p:sp>
        <p:nvSpPr>
          <p:cNvPr id="168" name="Google Shape;168;p19"/>
          <p:cNvSpPr txBox="1"/>
          <p:nvPr>
            <p:ph idx="12" type="sldNum"/>
          </p:nvPr>
        </p:nvSpPr>
        <p:spPr>
          <a:xfrm>
            <a:off x="8725008" y="6886575"/>
            <a:ext cx="8460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9" name="Google Shape;169;p19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48" name="Google Shape;48;p2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team member(s) who will present each section</a:t>
            </a:r>
            <a:endParaRPr/>
          </a:p>
        </p:txBody>
      </p:sp>
      <p:sp>
        <p:nvSpPr>
          <p:cNvPr id="49" name="Google Shape;49;p2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Mars Lander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 Overview</a:t>
            </a:r>
            <a:endParaRPr/>
          </a:p>
        </p:txBody>
      </p:sp>
      <p:sp>
        <p:nvSpPr>
          <p:cNvPr id="175" name="Google Shape;175;p2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diagram or picture of </a:t>
            </a:r>
            <a:r>
              <a:rPr lang="en-US" sz="2400">
                <a:solidFill>
                  <a:srgbClr val="000000"/>
                </a:solidFill>
              </a:rPr>
              <a:t>payload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 concept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Dimensions</a:t>
            </a:r>
            <a:endParaRPr/>
          </a:p>
          <a:p>
            <a:pPr indent="0" lvl="0" marL="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76" name="Google Shape;176;p20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 Lander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Mechanics</a:t>
            </a:r>
            <a:endParaRPr/>
          </a:p>
        </p:txBody>
      </p:sp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Mechanical design description of </a:t>
            </a:r>
            <a:r>
              <a:rPr lang="en-US" sz="2400">
                <a:solidFill>
                  <a:srgbClr val="000000"/>
                </a:solidFill>
              </a:rPr>
              <a:t>payload lander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 placement, e</a:t>
            </a:r>
            <a:r>
              <a:rPr lang="en-US" sz="2000">
                <a:solidFill>
                  <a:srgbClr val="000000"/>
                </a:solidFill>
              </a:rPr>
              <a:t>lectronics, actuators, etc.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Show two design concepts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000000"/>
                </a:solidFill>
              </a:rPr>
              <a:t>Indicate design selection and rationale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83" name="Google Shape;183;p21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4" name="Google Shape;184;p21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6de575ec1a_0_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Lander Descent Control at 25 ft/s</a:t>
            </a:r>
            <a:endParaRPr/>
          </a:p>
        </p:txBody>
      </p:sp>
      <p:sp>
        <p:nvSpPr>
          <p:cNvPr id="190" name="Google Shape;190;g26de575ec1a_0_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and explain two designs for controlling the lander descent at 25 ft/s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−"/>
            </a:pPr>
            <a:r>
              <a:rPr lang="en-US" sz="2400">
                <a:solidFill>
                  <a:srgbClr val="000000"/>
                </a:solidFill>
              </a:rPr>
              <a:t>Material selections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−"/>
            </a:pPr>
            <a:r>
              <a:rPr lang="en-US" sz="2400">
                <a:solidFill>
                  <a:srgbClr val="000000"/>
                </a:solidFill>
              </a:rPr>
              <a:t>Colors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−"/>
            </a:pPr>
            <a:r>
              <a:rPr lang="en-US" sz="2400">
                <a:solidFill>
                  <a:srgbClr val="000000"/>
                </a:solidFill>
              </a:rPr>
              <a:t>Attachment method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91" name="Google Shape;191;g26de575ec1a_0_7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2" name="Google Shape;192;g26de575ec1a_0_7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e84b6743c8_0_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Lander Descent Control at 10 ft/s</a:t>
            </a:r>
            <a:endParaRPr/>
          </a:p>
        </p:txBody>
      </p:sp>
      <p:sp>
        <p:nvSpPr>
          <p:cNvPr id="198" name="Google Shape;198;g2e84b6743c8_0_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and explain two designs for controlling the lander descent at 10 ft/s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−"/>
            </a:pPr>
            <a:r>
              <a:rPr lang="en-US" sz="2400">
                <a:solidFill>
                  <a:srgbClr val="000000"/>
                </a:solidFill>
              </a:rPr>
              <a:t>Material selections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−"/>
            </a:pPr>
            <a:r>
              <a:rPr lang="en-US" sz="2400">
                <a:solidFill>
                  <a:srgbClr val="000000"/>
                </a:solidFill>
              </a:rPr>
              <a:t>Colors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−"/>
            </a:pPr>
            <a:r>
              <a:rPr lang="en-US" sz="2400">
                <a:solidFill>
                  <a:srgbClr val="000000"/>
                </a:solidFill>
              </a:rPr>
              <a:t>Release method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−"/>
            </a:pPr>
            <a:r>
              <a:rPr lang="en-US" sz="2400">
                <a:solidFill>
                  <a:srgbClr val="000000"/>
                </a:solidFill>
              </a:rPr>
              <a:t>Attachment method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99" name="Google Shape;199;g2e84b6743c8_0_0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0" name="Google Shape;200;g2e84b6743c8_0_0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Lander Robotic Arm Design</a:t>
            </a:r>
            <a:endParaRPr/>
          </a:p>
        </p:txBody>
      </p:sp>
      <p:sp>
        <p:nvSpPr>
          <p:cNvPr id="208" name="Google Shape;208;p2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Show at least two robotic arm design concepts</a:t>
            </a:r>
            <a:endParaRPr/>
          </a:p>
          <a:p>
            <a:pPr indent="-228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Identify mechanisms used, example servos, solenoids, </a:t>
            </a:r>
            <a:r>
              <a:rPr lang="en-US"/>
              <a:t>hinges, springs, etc</a:t>
            </a:r>
            <a:endParaRPr/>
          </a:p>
          <a:p>
            <a:pPr indent="-228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Explain and show how arm operates to move instrument package to the ground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Indicate design selection and reason</a:t>
            </a:r>
            <a:endParaRPr/>
          </a:p>
        </p:txBody>
      </p:sp>
      <p:sp>
        <p:nvSpPr>
          <p:cNvPr id="209" name="Google Shape;209;p25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  <p:sp>
        <p:nvSpPr>
          <p:cNvPr id="210" name="Google Shape;210;p25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e84b6743c8_0_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Lander Robotic Arm Stowage</a:t>
            </a:r>
            <a:endParaRPr/>
          </a:p>
        </p:txBody>
      </p:sp>
      <p:sp>
        <p:nvSpPr>
          <p:cNvPr id="218" name="Google Shape;218;g2e84b6743c8_0_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Show and explain how robotic arm is stowed and protected during flight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mechanisms and structures used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Explain how robotic arm is released to allow it to move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2e84b6743c8_0_7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  <p:sp>
        <p:nvSpPr>
          <p:cNvPr id="220" name="Google Shape;220;g2e84b6743c8_0_7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e84b6743c8_0_1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End Effector Design</a:t>
            </a:r>
            <a:endParaRPr/>
          </a:p>
        </p:txBody>
      </p:sp>
      <p:sp>
        <p:nvSpPr>
          <p:cNvPr id="228" name="Google Shape;228;g2e84b6743c8_0_1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Show and explain end effector design to hold and </a:t>
            </a:r>
            <a:r>
              <a:rPr lang="en-US"/>
              <a:t>release</a:t>
            </a:r>
            <a:r>
              <a:rPr lang="en-US"/>
              <a:t> instrument package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Show two design concepts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Indicate selection and reason</a:t>
            </a:r>
            <a:endParaRPr/>
          </a:p>
        </p:txBody>
      </p:sp>
      <p:sp>
        <p:nvSpPr>
          <p:cNvPr id="229" name="Google Shape;229;g2e84b6743c8_0_16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  <p:sp>
        <p:nvSpPr>
          <p:cNvPr id="230" name="Google Shape;230;g2e84b6743c8_0_16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e84b6743c8_0_2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Camera Design</a:t>
            </a:r>
            <a:endParaRPr/>
          </a:p>
        </p:txBody>
      </p:sp>
      <p:sp>
        <p:nvSpPr>
          <p:cNvPr id="238" name="Google Shape;238;g2e84b6743c8_0_2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Show and explain how camera is mounted and points toward the instrument package 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Show two design concepts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Indicate selection and reason</a:t>
            </a:r>
            <a:endParaRPr/>
          </a:p>
        </p:txBody>
      </p:sp>
      <p:sp>
        <p:nvSpPr>
          <p:cNvPr id="239" name="Google Shape;239;g2e84b6743c8_0_25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  <p:sp>
        <p:nvSpPr>
          <p:cNvPr id="240" name="Google Shape;240;g2e84b6743c8_0_25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Lander Mass Budget</a:t>
            </a:r>
            <a:endParaRPr/>
          </a:p>
        </p:txBody>
      </p:sp>
      <p:sp>
        <p:nvSpPr>
          <p:cNvPr id="248" name="Google Shape;248;p2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>
                <a:solidFill>
                  <a:srgbClr val="000000"/>
                </a:solidFill>
              </a:rPr>
              <a:t>Show mass of all components of the selected rover design</a:t>
            </a:r>
            <a:endParaRPr>
              <a:solidFill>
                <a:srgbClr val="000000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Mass of each structural element in grams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Sources/uncertainties – whether the masses are estimates, from data sheets, measured values, etc.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Total mass of all components and structural elements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Margin: The amount of mass (in grams) in which the mass budget meets, exceeds, or falls short of the mass requirement</a:t>
            </a:r>
            <a:endParaRPr sz="24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249" name="Google Shape;249;p26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7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Lander Electronics</a:t>
            </a:r>
            <a:endParaRPr/>
          </a:p>
        </p:txBody>
      </p:sp>
      <p:sp>
        <p:nvSpPr>
          <p:cNvPr id="257" name="Google Shape;257;p2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55" name="Google Shape;55;p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slide listing team members and role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an organization chart</a:t>
            </a:r>
            <a:endParaRPr/>
          </a:p>
        </p:txBody>
      </p:sp>
      <p:sp>
        <p:nvSpPr>
          <p:cNvPr id="56" name="Google Shape;56;p3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8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lang="en-US" sz="3200">
                <a:solidFill>
                  <a:srgbClr val="000000"/>
                </a:solidFill>
              </a:rPr>
              <a:t> Lander Electronics Block Diagram</a:t>
            </a:r>
            <a:endParaRPr/>
          </a:p>
        </p:txBody>
      </p:sp>
      <p:sp>
        <p:nvSpPr>
          <p:cNvPr id="263" name="Google Shape;263;p28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block diagram of electronics</a:t>
            </a:r>
            <a:endParaRPr sz="2400">
              <a:solidFill>
                <a:srgbClr val="000000"/>
              </a:solidFill>
            </a:endParaRPr>
          </a:p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solidFill>
                  <a:srgbClr val="000000"/>
                </a:solidFill>
              </a:rPr>
              <a:t>Identify processor, sensors, mechanism control circuits, radio, etc.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64" name="Google Shape;264;p28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13bf070f482_0_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 </a:t>
            </a:r>
            <a:r>
              <a:rPr lang="en-US" sz="3200">
                <a:solidFill>
                  <a:srgbClr val="000000"/>
                </a:solidFill>
              </a:rPr>
              <a:t>Processor and Memory</a:t>
            </a:r>
            <a:endParaRPr/>
          </a:p>
        </p:txBody>
      </p:sp>
      <p:sp>
        <p:nvSpPr>
          <p:cNvPr id="270" name="Google Shape;270;g13bf070f482_0_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Do a trade study on processors and memory required for the rover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Processor speed and data width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Data interfaces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Memory storage requirements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Boot time 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at least two choices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Indicate selection and rationale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71" name="Google Shape;271;g13bf070f482_0_0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2" name="Google Shape;272;g13bf070f482_0_0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754cbc9943_0_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 Sensors</a:t>
            </a:r>
            <a:endParaRPr/>
          </a:p>
        </p:txBody>
      </p:sp>
      <p:sp>
        <p:nvSpPr>
          <p:cNvPr id="278" name="Google Shape;278;g2754cbc9943_0_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Do a trade study on sensors required for the payload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Types of sensors to provide required telemetry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Specifications of sensors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Power requirements</a:t>
            </a:r>
            <a:endParaRPr sz="2400">
              <a:solidFill>
                <a:srgbClr val="000000"/>
              </a:solidFill>
            </a:endParaRPr>
          </a:p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at least two choices</a:t>
            </a:r>
            <a:endParaRPr sz="2400">
              <a:solidFill>
                <a:srgbClr val="000000"/>
              </a:solidFill>
            </a:endParaRPr>
          </a:p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Indicate selection and rationale</a:t>
            </a:r>
            <a:endParaRPr sz="2400">
              <a:solidFill>
                <a:srgbClr val="000000"/>
              </a:solidFill>
            </a:endParaRPr>
          </a:p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solidFill>
                  <a:srgbClr val="000000"/>
                </a:solidFill>
              </a:rPr>
              <a:t>One page per sensor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79" name="Google Shape;279;g2754cbc9943_0_0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0" name="Google Shape;280;g2754cbc9943_0_0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Camera</a:t>
            </a:r>
            <a:endParaRPr/>
          </a:p>
        </p:txBody>
      </p:sp>
      <p:sp>
        <p:nvSpPr>
          <p:cNvPr id="288" name="Google Shape;288;p3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Trade selection of cameras for capturing images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289" name="Google Shape;289;p34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  <p:sp>
        <p:nvSpPr>
          <p:cNvPr id="290" name="Google Shape;290;p34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Link Radio Trade</a:t>
            </a:r>
            <a:endParaRPr/>
          </a:p>
        </p:txBody>
      </p:sp>
      <p:sp>
        <p:nvSpPr>
          <p:cNvPr id="298" name="Google Shape;298;p3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>
                <a:solidFill>
                  <a:srgbClr val="000000"/>
                </a:solidFill>
              </a:rPr>
              <a:t>Do trade selection of at least two types of radio systems for the </a:t>
            </a:r>
            <a:r>
              <a:rPr lang="en-US" sz="2000" u="sng">
                <a:solidFill>
                  <a:srgbClr val="000000"/>
                </a:solidFill>
              </a:rPr>
              <a:t>Ground Station Link Radio</a:t>
            </a:r>
            <a:endParaRPr sz="2000" u="sng">
              <a:solidFill>
                <a:srgbClr val="000000"/>
              </a:solidFill>
            </a:endParaRPr>
          </a:p>
          <a:p>
            <a:pPr indent="-3048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en-US" sz="1500">
                <a:solidFill>
                  <a:srgbClr val="000000"/>
                </a:solidFill>
              </a:rPr>
              <a:t>Type of radio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-US" sz="1500">
                <a:solidFill>
                  <a:srgbClr val="000000"/>
                </a:solidFill>
              </a:rPr>
              <a:t>Frequency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-US" sz="1500">
                <a:solidFill>
                  <a:srgbClr val="000000"/>
                </a:solidFill>
              </a:rPr>
              <a:t>Power level</a:t>
            </a:r>
            <a:endParaRPr sz="15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299" name="Google Shape;299;p30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  <p:sp>
        <p:nvSpPr>
          <p:cNvPr id="300" name="Google Shape;300;p30"/>
          <p:cNvSpPr txBox="1"/>
          <p:nvPr/>
        </p:nvSpPr>
        <p:spPr>
          <a:xfrm>
            <a:off x="1950763" y="6715250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e84b6743c8_0_3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Link Antenna Trade</a:t>
            </a:r>
            <a:endParaRPr/>
          </a:p>
        </p:txBody>
      </p:sp>
      <p:sp>
        <p:nvSpPr>
          <p:cNvPr id="308" name="Google Shape;308;g2e84b6743c8_0_3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>
                <a:solidFill>
                  <a:srgbClr val="000000"/>
                </a:solidFill>
              </a:rPr>
              <a:t> Do trade selection of antennas for the </a:t>
            </a:r>
            <a:r>
              <a:rPr lang="en-US" sz="2000" u="sng">
                <a:solidFill>
                  <a:srgbClr val="000000"/>
                </a:solidFill>
              </a:rPr>
              <a:t>Ground Station Link Radio</a:t>
            </a:r>
            <a:endParaRPr sz="2000" u="sng">
              <a:solidFill>
                <a:srgbClr val="000000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-US" sz="1500">
                <a:solidFill>
                  <a:srgbClr val="000000"/>
                </a:solidFill>
              </a:rPr>
              <a:t>Type antenna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-US" sz="1500">
                <a:solidFill>
                  <a:srgbClr val="000000"/>
                </a:solidFill>
              </a:rPr>
              <a:t>Antenna pattern</a:t>
            </a:r>
            <a:endParaRPr sz="1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09" name="Google Shape;309;g2e84b6743c8_0_34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  <p:sp>
        <p:nvSpPr>
          <p:cNvPr id="310" name="Google Shape;310;g2e84b6743c8_0_34"/>
          <p:cNvSpPr txBox="1"/>
          <p:nvPr/>
        </p:nvSpPr>
        <p:spPr>
          <a:xfrm>
            <a:off x="1950763" y="6715250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2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Distribution</a:t>
            </a:r>
            <a:endParaRPr/>
          </a:p>
        </p:txBody>
      </p:sp>
      <p:sp>
        <p:nvSpPr>
          <p:cNvPr id="316" name="Google Shape;316;p32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Regulators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Show a wiring diagram of how power is routed from the batteries to each device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17" name="Google Shape;317;p32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1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Trade</a:t>
            </a:r>
            <a:endParaRPr/>
          </a:p>
        </p:txBody>
      </p:sp>
      <p:sp>
        <p:nvSpPr>
          <p:cNvPr id="323" name="Google Shape;323;p31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Trade study of battery types and configurations</a:t>
            </a:r>
            <a:endParaRPr/>
          </a:p>
          <a:p>
            <a:pPr indent="-3619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/>
              <a:t>Battery configuration (series/parallel/other)</a:t>
            </a:r>
            <a:endParaRPr sz="2000"/>
          </a:p>
          <a:p>
            <a:pPr indent="-30353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/>
          </a:p>
          <a:p>
            <a:pPr indent="-373380" lvl="2" marL="1295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 sz="2000"/>
          </a:p>
          <a:p>
            <a:pPr indent="-373380" lvl="2" marL="12954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 sz="2000"/>
          </a:p>
        </p:txBody>
      </p:sp>
      <p:sp>
        <p:nvSpPr>
          <p:cNvPr id="324" name="Google Shape;324;p31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5" name="Google Shape;325;p31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</a:t>
            </a:r>
            <a:r>
              <a:rPr lang="en-US" sz="3200">
                <a:solidFill>
                  <a:srgbClr val="000000"/>
                </a:solidFill>
              </a:rPr>
              <a:t>Budget</a:t>
            </a:r>
            <a:endParaRPr/>
          </a:p>
        </p:txBody>
      </p:sp>
      <p:sp>
        <p:nvSpPr>
          <p:cNvPr id="331" name="Google Shape;331;p3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Power sources considered </a:t>
            </a:r>
            <a:endParaRPr sz="2400">
              <a:solidFill>
                <a:srgbClr val="000000"/>
              </a:solidFill>
            </a:endParaRPr>
          </a:p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List power consumption of all electrical components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All values are to be in watt-hours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Compare to capacity of battery in watt-hours</a:t>
            </a:r>
            <a:endParaRPr sz="2400"/>
          </a:p>
          <a:p>
            <a:pPr indent="-3810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Identify </a:t>
            </a:r>
            <a:r>
              <a:rPr lang="en-US" sz="2400">
                <a:solidFill>
                  <a:srgbClr val="000000"/>
                </a:solidFill>
              </a:rPr>
              <a:t>how long rover can operate on batteries</a:t>
            </a:r>
            <a:endParaRPr sz="24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32" name="Google Shape;332;p33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Software Design</a:t>
            </a:r>
            <a:endParaRPr/>
          </a:p>
        </p:txBody>
      </p:sp>
      <p:sp>
        <p:nvSpPr>
          <p:cNvPr id="338" name="Google Shape;338;p3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Software development environmen</a:t>
            </a:r>
            <a:r>
              <a:rPr lang="en-US" sz="2000"/>
              <a:t>t, and plan</a:t>
            </a:r>
            <a:endParaRPr sz="2000"/>
          </a:p>
          <a:p>
            <a:pPr indent="-38862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software</a:t>
            </a:r>
            <a:endParaRPr sz="2000"/>
          </a:p>
          <a:p>
            <a:pPr indent="-3619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software states and how software transitions to each state</a:t>
            </a:r>
            <a:endParaRPr sz="2000"/>
          </a:p>
          <a:p>
            <a:pPr indent="-374650" lvl="2" marL="16764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Deployment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/>
          </a:p>
          <a:p>
            <a:pPr indent="-37465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operation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Commanding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39" name="Google Shape;339;p35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62" name="Google Shape;62;p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as reference only. Does not need to be read through</a:t>
            </a:r>
            <a:endParaRPr/>
          </a:p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Lander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</a:t>
            </a:r>
            <a:endParaRPr/>
          </a:p>
        </p:txBody>
      </p:sp>
      <p:sp>
        <p:nvSpPr>
          <p:cNvPr id="345" name="Google Shape;345;p3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design and construction of payload section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Include a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 mechanisms that interact with </a:t>
            </a:r>
            <a:r>
              <a:rPr lang="en-US" sz="2000">
                <a:solidFill>
                  <a:srgbClr val="000000"/>
                </a:solidFill>
              </a:rPr>
              <a:t>lander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how </a:t>
            </a:r>
            <a:r>
              <a:rPr lang="en-US" sz="2400">
                <a:solidFill>
                  <a:srgbClr val="000000"/>
                </a:solidFill>
              </a:rPr>
              <a:t>Lander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configured for payload integration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process of payload integration</a:t>
            </a:r>
            <a:endParaRPr/>
          </a:p>
        </p:txBody>
      </p:sp>
      <p:sp>
        <p:nvSpPr>
          <p:cNvPr id="346" name="Google Shape;346;p36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Description</a:t>
            </a:r>
            <a:endParaRPr/>
          </a:p>
        </p:txBody>
      </p:sp>
      <p:sp>
        <p:nvSpPr>
          <p:cNvPr id="354" name="Google Shape;354;p3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>
                <a:solidFill>
                  <a:srgbClr val="000000"/>
                </a:solidFill>
              </a:rPr>
              <a:t>Design of ground station</a:t>
            </a:r>
            <a:endParaRPr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Show Block diagram and identify components</a:t>
            </a:r>
            <a:endParaRPr sz="20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55" name="Google Shape;355;p37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  <p:sp>
        <p:nvSpPr>
          <p:cNvPr id="356" name="Google Shape;356;p37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2e84b6743c8_0_4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Radio Trade</a:t>
            </a:r>
            <a:endParaRPr/>
          </a:p>
        </p:txBody>
      </p:sp>
      <p:sp>
        <p:nvSpPr>
          <p:cNvPr id="364" name="Google Shape;364;g2e84b6743c8_0_4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Do trade selection of at least two types of radio systems 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-US" sz="1500">
                <a:solidFill>
                  <a:schemeClr val="dk1"/>
                </a:solidFill>
              </a:rPr>
              <a:t>Type of radio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US" sz="1500">
                <a:solidFill>
                  <a:schemeClr val="dk1"/>
                </a:solidFill>
              </a:rPr>
              <a:t>Frequency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US" sz="1500">
                <a:solidFill>
                  <a:schemeClr val="dk1"/>
                </a:solidFill>
              </a:rPr>
              <a:t>Power level</a:t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65" name="Google Shape;365;g2e84b6743c8_0_43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  <p:sp>
        <p:nvSpPr>
          <p:cNvPr id="366" name="Google Shape;366;g2e84b6743c8_0_43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2e84b6743c8_0_52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Antenna Trade</a:t>
            </a:r>
            <a:endParaRPr/>
          </a:p>
        </p:txBody>
      </p:sp>
      <p:sp>
        <p:nvSpPr>
          <p:cNvPr id="374" name="Google Shape;374;g2e84b6743c8_0_52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Do trade selection of antennas</a:t>
            </a:r>
            <a:endParaRPr sz="2000" u="sng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US" sz="1500">
                <a:solidFill>
                  <a:schemeClr val="dk1"/>
                </a:solidFill>
              </a:rPr>
              <a:t>Type antenna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-US" sz="1500">
                <a:solidFill>
                  <a:schemeClr val="dk1"/>
                </a:solidFill>
              </a:rPr>
              <a:t>Antenna pattern</a:t>
            </a:r>
            <a:endParaRPr sz="15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75" name="Google Shape;375;g2e84b6743c8_0_52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  <p:sp>
        <p:nvSpPr>
          <p:cNvPr id="376" name="Google Shape;376;g2e84b6743c8_0_52"/>
          <p:cNvSpPr txBox="1"/>
          <p:nvPr/>
        </p:nvSpPr>
        <p:spPr>
          <a:xfrm>
            <a:off x="1940425" y="6391475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8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Software</a:t>
            </a:r>
            <a:endParaRPr/>
          </a:p>
        </p:txBody>
      </p:sp>
      <p:sp>
        <p:nvSpPr>
          <p:cNvPr id="384" name="Google Shape;384;p38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Describe software development environment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Software flow chart</a:t>
            </a:r>
            <a:endParaRPr/>
          </a:p>
        </p:txBody>
      </p:sp>
      <p:sp>
        <p:nvSpPr>
          <p:cNvPr id="385" name="Google Shape;385;p38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</p:txBody>
      </p:sp>
      <p:sp>
        <p:nvSpPr>
          <p:cNvPr id="391" name="Google Shape;391;p39"/>
          <p:cNvSpPr txBox="1"/>
          <p:nvPr>
            <p:ph idx="12" type="sldNum"/>
          </p:nvPr>
        </p:nvSpPr>
        <p:spPr>
          <a:xfrm>
            <a:off x="8725008" y="6886575"/>
            <a:ext cx="8460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2" name="Google Shape;392;p39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4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Testing</a:t>
            </a:r>
            <a:endParaRPr/>
          </a:p>
        </p:txBody>
      </p:sp>
      <p:sp>
        <p:nvSpPr>
          <p:cNvPr id="398" name="Google Shape;398;p4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</a:t>
            </a:r>
            <a:r>
              <a:rPr lang="en-US" sz="2400">
                <a:solidFill>
                  <a:srgbClr val="000000"/>
                </a:solidFill>
              </a:rPr>
              <a:t>payload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subsystems</a:t>
            </a:r>
            <a:endParaRPr sz="2400">
              <a:solidFill>
                <a:srgbClr val="000000"/>
              </a:solidFill>
            </a:endParaRPr>
          </a:p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during subsystem integration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functional testing of completed </a:t>
            </a:r>
            <a:r>
              <a:rPr lang="en-US" sz="2400">
                <a:solidFill>
                  <a:srgbClr val="000000"/>
                </a:solidFill>
              </a:rPr>
              <a:t>payload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rgbClr val="000000"/>
                </a:solidFill>
              </a:rPr>
              <a:t>Describe testing to determine if payload will survive deployment and landing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99" name="Google Shape;399;p40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1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Testing</a:t>
            </a:r>
            <a:endParaRPr/>
          </a:p>
        </p:txBody>
      </p:sp>
      <p:sp>
        <p:nvSpPr>
          <p:cNvPr id="405" name="Google Shape;405;p41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rocket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deployment testing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 deployment testing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test</a:t>
            </a:r>
            <a:endParaRPr/>
          </a:p>
        </p:txBody>
      </p:sp>
      <p:sp>
        <p:nvSpPr>
          <p:cNvPr id="406" name="Google Shape;406;p41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2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Operations</a:t>
            </a:r>
            <a:endParaRPr/>
          </a:p>
        </p:txBody>
      </p:sp>
      <p:sp>
        <p:nvSpPr>
          <p:cNvPr id="412" name="Google Shape;412;p42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procedures during launch day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preparation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Lander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p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reparation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Lander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 into rocket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Preparations at the launch pad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Lander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arming process</a:t>
            </a:r>
            <a:endParaRPr/>
          </a:p>
        </p:txBody>
      </p:sp>
      <p:sp>
        <p:nvSpPr>
          <p:cNvPr id="413" name="Google Shape;413;p42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419" name="Google Shape;419;p4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a </a:t>
            </a:r>
            <a:r>
              <a:rPr lang="en-US" sz="2400">
                <a:solidFill>
                  <a:srgbClr val="000000"/>
                </a:solidFill>
              </a:rPr>
              <a:t>G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antt chart schedule of the complete development cycle up to </a:t>
            </a:r>
            <a:r>
              <a:rPr lang="en-US" sz="2400">
                <a:solidFill>
                  <a:srgbClr val="000000"/>
                </a:solidFill>
              </a:rPr>
              <a:t>contest date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 and service schedule</a:t>
            </a:r>
            <a:endParaRPr sz="2200"/>
          </a:p>
          <a:p>
            <a:pPr indent="-3746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components are bought and lead times for components</a:t>
            </a:r>
            <a:endParaRPr sz="2200"/>
          </a:p>
          <a:p>
            <a:pPr indent="-3746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 required (contract machining, PCB, etc.)</a:t>
            </a:r>
            <a:endParaRPr sz="2200"/>
          </a:p>
        </p:txBody>
      </p:sp>
      <p:sp>
        <p:nvSpPr>
          <p:cNvPr id="420" name="Google Shape;420;p43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Systems Overview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Presenter name here</a:t>
            </a:r>
            <a:endParaRPr/>
          </a:p>
        </p:txBody>
      </p:sp>
      <p:sp>
        <p:nvSpPr>
          <p:cNvPr id="69" name="Google Shape;69;p5"/>
          <p:cNvSpPr txBox="1"/>
          <p:nvPr>
            <p:ph idx="12" type="sldNum"/>
          </p:nvPr>
        </p:nvSpPr>
        <p:spPr>
          <a:xfrm>
            <a:off x="8725008" y="6886575"/>
            <a:ext cx="8460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5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Budget</a:t>
            </a:r>
            <a:endParaRPr/>
          </a:p>
        </p:txBody>
      </p:sp>
      <p:sp>
        <p:nvSpPr>
          <p:cNvPr id="426" name="Google Shape;426;p4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budget for all parts of the program</a:t>
            </a:r>
            <a:endParaRPr/>
          </a:p>
          <a:p>
            <a:pPr indent="-3746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2" marL="16764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Char char="■"/>
            </a:pPr>
            <a:r>
              <a:rPr lang="en-US" sz="2200">
                <a:solidFill>
                  <a:srgbClr val="000000"/>
                </a:solidFill>
              </a:rPr>
              <a:t>Split out rocket and rover into separate tables</a:t>
            </a:r>
            <a:endParaRPr sz="2200">
              <a:solidFill>
                <a:srgbClr val="000000"/>
              </a:solidFill>
            </a:endParaRPr>
          </a:p>
          <a:p>
            <a:pPr indent="-3746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endParaRPr sz="2200"/>
          </a:p>
          <a:p>
            <a:pPr indent="-3746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−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Travel expenses</a:t>
            </a:r>
            <a:endParaRPr sz="2200"/>
          </a:p>
        </p:txBody>
      </p:sp>
      <p:sp>
        <p:nvSpPr>
          <p:cNvPr id="427" name="Google Shape;427;p44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433" name="Google Shape;433;p4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state of development efforts, any accomplishments, issues, and way forward</a:t>
            </a:r>
            <a:endParaRPr/>
          </a:p>
        </p:txBody>
      </p:sp>
      <p:sp>
        <p:nvSpPr>
          <p:cNvPr id="434" name="Google Shape;434;p45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/>
          </a:p>
        </p:txBody>
      </p:sp>
      <p:sp>
        <p:nvSpPr>
          <p:cNvPr id="440" name="Google Shape;440;p4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are a template describing information needed.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section can be expanded into more slides as needed. Don't try cramming each listed topic on the same slide.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team/school logo in the top left corner.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page numbers on the slides.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Formatting and background can be customized. This document is distributed as PDF to force you to make your own.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animations or videos as reviewers may not have compatible software.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PDR in pdf format for maximum compatibility.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this slide in the presentation. Yes, some one will.</a:t>
            </a:r>
            <a:endParaRPr/>
          </a:p>
        </p:txBody>
      </p:sp>
      <p:sp>
        <p:nvSpPr>
          <p:cNvPr id="441" name="Google Shape;441;p46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4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Trade Studies</a:t>
            </a:r>
            <a:endParaRPr/>
          </a:p>
        </p:txBody>
      </p:sp>
      <p:sp>
        <p:nvSpPr>
          <p:cNvPr id="449" name="Google Shape;449;p4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>
                <a:solidFill>
                  <a:schemeClr val="dk1"/>
                </a:solidFill>
              </a:rPr>
              <a:t>Recommendations for trade studies:</a:t>
            </a:r>
            <a:endParaRPr b="1" sz="2400">
              <a:solidFill>
                <a:schemeClr val="dk1"/>
              </a:solidFill>
            </a:endParaRPr>
          </a:p>
          <a:p>
            <a:pPr indent="-311150" lvl="1" marL="7429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Tabular format</a:t>
            </a:r>
            <a:endParaRPr sz="2200">
              <a:solidFill>
                <a:schemeClr val="dk1"/>
              </a:solidFill>
            </a:endParaRPr>
          </a:p>
          <a:p>
            <a:pPr indent="-311150" lvl="1" marL="74295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Discuss criteria for selection</a:t>
            </a:r>
            <a:endParaRPr sz="2200">
              <a:solidFill>
                <a:schemeClr val="dk1"/>
              </a:solidFill>
            </a:endParaRPr>
          </a:p>
          <a:p>
            <a:pPr indent="-266700" lvl="2" marL="114300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solidFill>
                  <a:schemeClr val="dk1"/>
                </a:solidFill>
              </a:rPr>
              <a:t>Studied configurations</a:t>
            </a:r>
            <a:endParaRPr sz="2200">
              <a:solidFill>
                <a:schemeClr val="dk1"/>
              </a:solidFill>
            </a:endParaRPr>
          </a:p>
          <a:p>
            <a:pPr indent="-266700" lvl="2" marL="114300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solidFill>
                  <a:schemeClr val="dk1"/>
                </a:solidFill>
              </a:rPr>
              <a:t>Assessment criteria and ranking </a:t>
            </a:r>
            <a:endParaRPr sz="220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>
                <a:solidFill>
                  <a:schemeClr val="dk1"/>
                </a:solidFill>
              </a:rPr>
              <a:t>Be clear on final component/configuration selections</a:t>
            </a:r>
            <a:endParaRPr b="1" sz="240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>
                <a:solidFill>
                  <a:schemeClr val="dk1"/>
                </a:solidFill>
              </a:rPr>
              <a:t>When using hardware from previous years, do the same</a:t>
            </a:r>
            <a:endParaRPr b="1" sz="240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>
                <a:solidFill>
                  <a:schemeClr val="dk1"/>
                </a:solidFill>
              </a:rPr>
              <a:t>Be consistent with trade study presentations</a:t>
            </a:r>
            <a:endParaRPr/>
          </a:p>
        </p:txBody>
      </p:sp>
      <p:sp>
        <p:nvSpPr>
          <p:cNvPr id="450" name="Google Shape;450;p47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76" name="Google Shape;76;p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mission objectives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any external objectives</a:t>
            </a:r>
            <a:endParaRPr/>
          </a:p>
        </p:txBody>
      </p:sp>
      <p:sp>
        <p:nvSpPr>
          <p:cNvPr id="77" name="Google Shape;77;p6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83" name="Google Shape;83;p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bullets or table to demonstrate understanding of requirements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</a:t>
            </a:r>
            <a:r>
              <a:rPr lang="en-US" sz="2000">
                <a:solidFill>
                  <a:srgbClr val="000000"/>
                </a:solidFill>
              </a:rPr>
              <a:t>jumping robot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rocket</a:t>
            </a:r>
            <a:endParaRPr/>
          </a:p>
        </p:txBody>
      </p:sp>
      <p:sp>
        <p:nvSpPr>
          <p:cNvPr id="84" name="Google Shape;84;p7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Level C</a:t>
            </a:r>
            <a:r>
              <a:rPr lang="en-US" sz="3200">
                <a:solidFill>
                  <a:srgbClr val="000000"/>
                </a:solidFill>
              </a:rPr>
              <a:t>oncept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and Selection</a:t>
            </a:r>
            <a:endParaRPr/>
          </a:p>
        </p:txBody>
      </p:sp>
      <p:sp>
        <p:nvSpPr>
          <p:cNvPr id="90" name="Google Shape;90;p8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preliminary system-level design concepts which were considered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Overall design concepts </a:t>
            </a:r>
            <a:endParaRPr sz="2000">
              <a:solidFill>
                <a:srgbClr val="000000"/>
              </a:solidFill>
            </a:endParaRPr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Configurations of rocket and </a:t>
            </a:r>
            <a:r>
              <a:rPr lang="en-US" sz="2000">
                <a:solidFill>
                  <a:srgbClr val="000000"/>
                </a:solidFill>
              </a:rPr>
              <a:t>robot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Teams can break up into small groups and come up with independent design concepts</a:t>
            </a:r>
            <a:endParaRPr sz="2000">
              <a:solidFill>
                <a:srgbClr val="000000"/>
              </a:solidFill>
            </a:endParaRPr>
          </a:p>
          <a:p>
            <a:pPr indent="-361950" lvl="1" marL="8636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chemeClr val="dk1"/>
                </a:solidFill>
              </a:rPr>
              <a:t>Show at least 2 different concepts </a:t>
            </a:r>
            <a:endParaRPr sz="2000">
              <a:solidFill>
                <a:schemeClr val="dk1"/>
              </a:solidFill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criteria for final configuration selection</a:t>
            </a:r>
            <a:endParaRPr sz="2000"/>
          </a:p>
          <a:p>
            <a:pPr indent="-3619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sketches and diagrams of various concepts considered.</a:t>
            </a:r>
            <a:endParaRPr sz="2000"/>
          </a:p>
          <a:p>
            <a:pPr indent="-36195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variations on CONOPS considered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91" name="Google Shape;91;p8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" name="Google Shape;92;p8"/>
          <p:cNvSpPr txBox="1"/>
          <p:nvPr/>
        </p:nvSpPr>
        <p:spPr>
          <a:xfrm>
            <a:off x="1949163" y="6635000"/>
            <a:ext cx="61791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See Trade Studies Slide at end of slides</a:t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Concept of Operations (C</a:t>
            </a:r>
            <a:r>
              <a:rPr lang="en-US" sz="3200">
                <a:solidFill>
                  <a:srgbClr val="000000"/>
                </a:solidFill>
              </a:rPr>
              <a:t>ONOPS)</a:t>
            </a:r>
            <a:endParaRPr/>
          </a:p>
        </p:txBody>
      </p:sp>
      <p:sp>
        <p:nvSpPr>
          <p:cNvPr id="98" name="Google Shape;98;p9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overview of operations of the system from launch to landing to </a:t>
            </a:r>
            <a:r>
              <a:rPr lang="en-US" sz="2400">
                <a:solidFill>
                  <a:srgbClr val="000000"/>
                </a:solidFill>
              </a:rPr>
              <a:t>robot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operations.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Robot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Post-launch recovery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</p:txBody>
      </p:sp>
      <p:sp>
        <p:nvSpPr>
          <p:cNvPr id="99" name="Google Shape;99;p9"/>
          <p:cNvSpPr txBox="1"/>
          <p:nvPr>
            <p:ph idx="12" type="sldNum"/>
          </p:nvPr>
        </p:nvSpPr>
        <p:spPr>
          <a:xfrm>
            <a:off x="8841501" y="6886575"/>
            <a:ext cx="729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