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</p:sldIdLst>
  <p:sldSz cy="7559675" cx="10080625"/>
  <p:notesSz cx="7772400" cy="10058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58" roundtripDataSignature="AMtx7mhoY45I8dU2I2WSQkBybjxN1ewi6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11" Type="http://schemas.openxmlformats.org/officeDocument/2006/relationships/slide" Target="slides/slide7.xml"/><Relationship Id="rId55" Type="http://schemas.openxmlformats.org/officeDocument/2006/relationships/slide" Target="slides/slide51.xml"/><Relationship Id="rId10" Type="http://schemas.openxmlformats.org/officeDocument/2006/relationships/slide" Target="slides/slide6.xml"/><Relationship Id="rId54" Type="http://schemas.openxmlformats.org/officeDocument/2006/relationships/slide" Target="slides/slide50.xml"/><Relationship Id="rId13" Type="http://schemas.openxmlformats.org/officeDocument/2006/relationships/slide" Target="slides/slide9.xml"/><Relationship Id="rId57" Type="http://schemas.openxmlformats.org/officeDocument/2006/relationships/slide" Target="slides/slide53.xml"/><Relationship Id="rId12" Type="http://schemas.openxmlformats.org/officeDocument/2006/relationships/slide" Target="slides/slide8.xml"/><Relationship Id="rId56" Type="http://schemas.openxmlformats.org/officeDocument/2006/relationships/slide" Target="slides/slide5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58" Type="http://customschemas.google.com/relationships/presentationmetadata" Target="metadata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12" type="sldNum"/>
          </p:nvPr>
        </p:nvSpPr>
        <p:spPr>
          <a:xfrm>
            <a:off x="4398962" y="9555162"/>
            <a:ext cx="3371850" cy="5016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1371600" y="763587"/>
            <a:ext cx="5027612" cy="377031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77875" y="4776787"/>
            <a:ext cx="6216650" cy="45243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398962" y="0"/>
            <a:ext cx="3371850" cy="501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9555162"/>
            <a:ext cx="3371850" cy="5016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4" type="sldNum"/>
          </p:nvPr>
        </p:nvSpPr>
        <p:spPr>
          <a:xfrm>
            <a:off x="4398962" y="9555162"/>
            <a:ext cx="3371850" cy="5016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8" name="Google Shape;38;p1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02" name="Google Shape;102;p10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09" name="Google Shape;109;p11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6" name="Google Shape;116;p12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3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3" name="Google Shape;123;p13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30" name="Google Shape;130;p14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37" name="Google Shape;137;p15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44" name="Google Shape;144;p16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7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51" name="Google Shape;151;p17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8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58" name="Google Shape;158;p18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9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65" name="Google Shape;165;p19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5" name="Google Shape;45;p2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2" name="Google Shape;172;p20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9" name="Google Shape;179;p21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6de575ec1a_0_7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7" name="Google Shape;187;g26de575ec1a_0_7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e84b6743c8_0_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95" name="Google Shape;195;g2e84b6743c8_0_0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5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03" name="Google Shape;203;p25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4" name="Google Shape;204;p25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5" name="Google Shape;205;p25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2e84b6743c8_0_7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13" name="Google Shape;213;g2e84b6743c8_0_7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4" name="Google Shape;214;g2e84b6743c8_0_7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5" name="Google Shape;215;g2e84b6743c8_0_7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2e84b6743c8_0_16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23" name="Google Shape;223;g2e84b6743c8_0_16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4" name="Google Shape;224;g2e84b6743c8_0_16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5" name="Google Shape;225;g2e84b6743c8_0_16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2e84b6743c8_0_25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33" name="Google Shape;233;g2e84b6743c8_0_25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4" name="Google Shape;234;g2e84b6743c8_0_25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5" name="Google Shape;235;g2e84b6743c8_0_25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6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43" name="Google Shape;243;p26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4" name="Google Shape;244;p26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5" name="Google Shape;245;p26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7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52" name="Google Shape;252;p27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3" name="Google Shape;253;p27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4" name="Google Shape;254;p27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52" name="Google Shape;52;p3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8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60" name="Google Shape;260;p28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13bf070f482_0_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67" name="Google Shape;267;g13bf070f482_0_0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2754cbc9943_0_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275" name="Google Shape;275;g2754cbc9943_0_0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34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83" name="Google Shape;283;p34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4" name="Google Shape;284;p34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5" name="Google Shape;285;p34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30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293" name="Google Shape;293;p30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4" name="Google Shape;294;p30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5" name="Google Shape;295;p30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2e84b6743c8_0_34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303" name="Google Shape;303;g2e84b6743c8_0_34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4" name="Google Shape;304;g2e84b6743c8_0_34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5" name="Google Shape;305;g2e84b6743c8_0_34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13" name="Google Shape;313;p32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3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20" name="Google Shape;320;p31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33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28" name="Google Shape;328;p33:notes"/>
          <p:cNvSpPr txBox="1"/>
          <p:nvPr>
            <p:ph idx="1" type="body"/>
          </p:nvPr>
        </p:nvSpPr>
        <p:spPr>
          <a:xfrm>
            <a:off x="777875" y="4776787"/>
            <a:ext cx="62181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35" name="Google Shape;335;p35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59" name="Google Shape;59;p4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3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42" name="Google Shape;342;p36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37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349" name="Google Shape;349;p37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0" name="Google Shape;350;p37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51" name="Google Shape;351;p37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2e84b6743c8_0_43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359" name="Google Shape;359;g2e84b6743c8_0_43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60" name="Google Shape;360;g2e84b6743c8_0_43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61" name="Google Shape;361;g2e84b6743c8_0_43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g2e84b6743c8_0_52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369" name="Google Shape;369;g2e84b6743c8_0_52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0" name="Google Shape;370;g2e84b6743c8_0_52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71" name="Google Shape;371;g2e84b6743c8_0_52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38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379" name="Google Shape;379;p38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80" name="Google Shape;380;p38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81" name="Google Shape;381;p38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39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88" name="Google Shape;388;p39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40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395" name="Google Shape;395;p40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41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02" name="Google Shape;402;p41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42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09" name="Google Shape;409;p42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43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16" name="Google Shape;416;p43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6" name="Google Shape;66;p5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44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23" name="Google Shape;423;p44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45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30" name="Google Shape;430;p45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4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437" name="Google Shape;437;p46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47:notes"/>
          <p:cNvSpPr txBox="1"/>
          <p:nvPr>
            <p:ph idx="12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sp>
        <p:nvSpPr>
          <p:cNvPr id="444" name="Google Shape;444;p47:notes"/>
          <p:cNvSpPr/>
          <p:nvPr>
            <p:ph idx="2" type="sldImg"/>
          </p:nvPr>
        </p:nvSpPr>
        <p:spPr>
          <a:xfrm>
            <a:off x="1371600" y="763587"/>
            <a:ext cx="5027700" cy="3770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45" name="Google Shape;445;p47:notes"/>
          <p:cNvSpPr txBox="1"/>
          <p:nvPr>
            <p:ph idx="1" type="body"/>
          </p:nvPr>
        </p:nvSpPr>
        <p:spPr>
          <a:xfrm>
            <a:off x="777875" y="4776787"/>
            <a:ext cx="6216600" cy="45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46" name="Google Shape;446;p47:notes"/>
          <p:cNvSpPr txBox="1"/>
          <p:nvPr>
            <p:ph idx="3" type="sldNum"/>
          </p:nvPr>
        </p:nvSpPr>
        <p:spPr>
          <a:xfrm>
            <a:off x="4398962" y="9555162"/>
            <a:ext cx="3372000" cy="50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6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73" name="Google Shape;73;p6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7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0" name="Google Shape;80;p7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8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7" name="Google Shape;87;p8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9:notes"/>
          <p:cNvSpPr/>
          <p:nvPr>
            <p:ph idx="2" type="sldImg"/>
          </p:nvPr>
        </p:nvSpPr>
        <p:spPr>
          <a:xfrm>
            <a:off x="1371600" y="763587"/>
            <a:ext cx="5029200" cy="3771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95" name="Google Shape;95;p9:notes"/>
          <p:cNvSpPr txBox="1"/>
          <p:nvPr>
            <p:ph idx="1" type="body"/>
          </p:nvPr>
        </p:nvSpPr>
        <p:spPr>
          <a:xfrm>
            <a:off x="777875" y="4776787"/>
            <a:ext cx="6218237" cy="4525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layout with centered title and subtitle placeholders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g2f1ab545dba_1_7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g2f1ab545dba_1_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4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4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4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4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4000"/>
              </a:lnSpc>
              <a:spcBef>
                <a:spcPts val="200"/>
              </a:spcBef>
              <a:spcAft>
                <a:spcPts val="20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g2f1ab545dba_1_7"/>
          <p:cNvSpPr txBox="1"/>
          <p:nvPr>
            <p:ph idx="10" type="dt"/>
          </p:nvPr>
        </p:nvSpPr>
        <p:spPr>
          <a:xfrm>
            <a:off x="503237" y="6886575"/>
            <a:ext cx="23433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g2f1ab545dba_1_7"/>
          <p:cNvSpPr txBox="1"/>
          <p:nvPr>
            <p:ph idx="11" type="ftr"/>
          </p:nvPr>
        </p:nvSpPr>
        <p:spPr>
          <a:xfrm>
            <a:off x="3448050" y="6886575"/>
            <a:ext cx="31908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g2f1ab545dba_1_7"/>
          <p:cNvSpPr txBox="1"/>
          <p:nvPr>
            <p:ph idx="12" type="sldNum"/>
          </p:nvPr>
        </p:nvSpPr>
        <p:spPr>
          <a:xfrm>
            <a:off x="8725008" y="6886575"/>
            <a:ext cx="8460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2f1ab545dba_1_13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g2f1ab545dba_1_13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94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94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94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94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94000"/>
              </a:lnSpc>
              <a:spcBef>
                <a:spcPts val="200"/>
              </a:spcBef>
              <a:spcAft>
                <a:spcPts val="200"/>
              </a:spcAft>
              <a:buSzPts val="14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g2f1ab545dba_1_13"/>
          <p:cNvSpPr txBox="1"/>
          <p:nvPr>
            <p:ph idx="10" type="dt"/>
          </p:nvPr>
        </p:nvSpPr>
        <p:spPr>
          <a:xfrm>
            <a:off x="503237" y="6886575"/>
            <a:ext cx="23433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g2f1ab545dba_1_13"/>
          <p:cNvSpPr txBox="1"/>
          <p:nvPr>
            <p:ph idx="11" type="ftr"/>
          </p:nvPr>
        </p:nvSpPr>
        <p:spPr>
          <a:xfrm>
            <a:off x="3448050" y="6886575"/>
            <a:ext cx="31908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g2f1ab545dba_1_13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2f1ab545dba_1_19"/>
          <p:cNvSpPr txBox="1"/>
          <p:nvPr>
            <p:ph idx="10" type="dt"/>
          </p:nvPr>
        </p:nvSpPr>
        <p:spPr>
          <a:xfrm>
            <a:off x="503237" y="6886575"/>
            <a:ext cx="23433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g2f1ab545dba_1_19"/>
          <p:cNvSpPr txBox="1"/>
          <p:nvPr>
            <p:ph idx="11" type="ftr"/>
          </p:nvPr>
        </p:nvSpPr>
        <p:spPr>
          <a:xfrm>
            <a:off x="3448050" y="6886575"/>
            <a:ext cx="31908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g2f1ab545dba_1_19"/>
          <p:cNvSpPr txBox="1"/>
          <p:nvPr>
            <p:ph idx="12" type="sldNum"/>
          </p:nvPr>
        </p:nvSpPr>
        <p:spPr>
          <a:xfrm>
            <a:off x="8725008" y="6886575"/>
            <a:ext cx="8460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2f1ab545dba_1_23"/>
          <p:cNvSpPr txBox="1"/>
          <p:nvPr>
            <p:ph type="title"/>
          </p:nvPr>
        </p:nvSpPr>
        <p:spPr>
          <a:xfrm>
            <a:off x="343628" y="3161218"/>
            <a:ext cx="9393300" cy="123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35" name="Google Shape;35;g2f1ab545dba_1_23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g2f1ab545dba_1_0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g2f1ab545dba_1_0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4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4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4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4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4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4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4000"/>
              </a:lnSpc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g2f1ab545dba_1_0"/>
          <p:cNvSpPr txBox="1"/>
          <p:nvPr>
            <p:ph idx="10" type="dt"/>
          </p:nvPr>
        </p:nvSpPr>
        <p:spPr>
          <a:xfrm>
            <a:off x="503237" y="6886575"/>
            <a:ext cx="23433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g2f1ab545dba_1_0"/>
          <p:cNvSpPr txBox="1"/>
          <p:nvPr>
            <p:ph idx="11" type="ftr"/>
          </p:nvPr>
        </p:nvSpPr>
        <p:spPr>
          <a:xfrm>
            <a:off x="3448050" y="6886575"/>
            <a:ext cx="31908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g2f1ab545dba_1_0"/>
          <p:cNvSpPr txBox="1"/>
          <p:nvPr>
            <p:ph idx="12" type="sldNum"/>
          </p:nvPr>
        </p:nvSpPr>
        <p:spPr>
          <a:xfrm>
            <a:off x="8725008" y="6886575"/>
            <a:ext cx="8460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  <p:cxnSp>
        <p:nvCxnSpPr>
          <p:cNvPr id="16" name="Google Shape;16;g2f1ab545dba_1_0"/>
          <p:cNvCxnSpPr/>
          <p:nvPr/>
        </p:nvCxnSpPr>
        <p:spPr>
          <a:xfrm flipH="1">
            <a:off x="428525" y="1074737"/>
            <a:ext cx="9131400" cy="1500"/>
          </a:xfrm>
          <a:prstGeom prst="straightConnector1">
            <a:avLst/>
          </a:prstGeom>
          <a:noFill/>
          <a:ln cap="flat" cmpd="sng" w="54700">
            <a:solidFill>
              <a:srgbClr val="3465A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Rover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PDR</a:t>
            </a:r>
            <a:endParaRPr/>
          </a:p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Team Name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Team Number</a:t>
            </a:r>
            <a:endParaRPr sz="3200">
              <a:solidFill>
                <a:srgbClr val="000000"/>
              </a:solidFill>
            </a:endParaRPr>
          </a:p>
        </p:txBody>
      </p:sp>
      <p:sp>
        <p:nvSpPr>
          <p:cNvPr id="42" name="Google Shape;42;p1"/>
          <p:cNvSpPr txBox="1"/>
          <p:nvPr>
            <p:ph idx="12" type="sldNum"/>
          </p:nvPr>
        </p:nvSpPr>
        <p:spPr>
          <a:xfrm>
            <a:off x="8725008" y="6886575"/>
            <a:ext cx="8460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Design</a:t>
            </a:r>
            <a:endParaRPr/>
          </a:p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Presenter Name</a:t>
            </a:r>
            <a:endParaRPr/>
          </a:p>
        </p:txBody>
      </p:sp>
      <p:sp>
        <p:nvSpPr>
          <p:cNvPr id="105" name="Google Shape;105;p10"/>
          <p:cNvSpPr txBox="1"/>
          <p:nvPr>
            <p:ph idx="12" type="sldNum"/>
          </p:nvPr>
        </p:nvSpPr>
        <p:spPr>
          <a:xfrm>
            <a:off x="8725008" y="6886575"/>
            <a:ext cx="8460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6" name="Google Shape;106;p10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1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/>
              <a:t>Design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of Rocket</a:t>
            </a:r>
            <a:endParaRPr/>
          </a:p>
        </p:txBody>
      </p:sp>
      <p:sp>
        <p:nvSpPr>
          <p:cNvPr id="112" name="Google Shape;112;p11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88620" lvl="0" marL="431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overall rocket design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○"/>
            </a:pPr>
            <a:r>
              <a:rPr lang="en-US" sz="2000">
                <a:solidFill>
                  <a:srgbClr val="1A1A1A"/>
                </a:solidFill>
              </a:rPr>
              <a:t>A drawing of the rocket identifying all of its components and dimensions</a:t>
            </a:r>
            <a:endParaRPr sz="2000">
              <a:solidFill>
                <a:srgbClr val="1A1A1A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■"/>
            </a:pPr>
            <a:r>
              <a:rPr lang="en-US" sz="2000">
                <a:solidFill>
                  <a:srgbClr val="1A1A1A"/>
                </a:solidFill>
              </a:rPr>
              <a:t>Length and diameter</a:t>
            </a:r>
            <a:endParaRPr sz="2000">
              <a:solidFill>
                <a:srgbClr val="1A1A1A"/>
              </a:solidFill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major components and locations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■"/>
            </a:pPr>
            <a:r>
              <a:rPr lang="en-US" sz="2000">
                <a:solidFill>
                  <a:srgbClr val="000000"/>
                </a:solidFill>
              </a:rPr>
              <a:t>Nose cone</a:t>
            </a:r>
            <a:endParaRPr sz="2000">
              <a:solidFill>
                <a:srgbClr val="000000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■"/>
            </a:pPr>
            <a:r>
              <a:rPr lang="en-US" sz="2000">
                <a:solidFill>
                  <a:srgbClr val="000000"/>
                </a:solidFill>
              </a:rPr>
              <a:t>Number of fins and size</a:t>
            </a:r>
            <a:endParaRPr sz="2000">
              <a:solidFill>
                <a:srgbClr val="000000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■"/>
            </a:pPr>
            <a:r>
              <a:rPr lang="en-US" sz="2000">
                <a:solidFill>
                  <a:srgbClr val="000000"/>
                </a:solidFill>
              </a:rPr>
              <a:t>Location and size of rail buttons</a:t>
            </a:r>
            <a:endParaRPr sz="2000">
              <a:solidFill>
                <a:srgbClr val="000000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■"/>
            </a:pPr>
            <a:r>
              <a:rPr lang="en-US" sz="2000">
                <a:solidFill>
                  <a:srgbClr val="000000"/>
                </a:solidFill>
              </a:rPr>
              <a:t>Location of avionics bay if using electronics deployment with altimeter(s)</a:t>
            </a:r>
            <a:endParaRPr sz="2000">
              <a:solidFill>
                <a:srgbClr val="000000"/>
              </a:solidFill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rgbClr val="1A1A1A"/>
                </a:solidFill>
              </a:rPr>
              <a:t>Total on the pad weight of the rocket with the primary and backup motors.</a:t>
            </a:r>
            <a:endParaRPr sz="2000">
              <a:solidFill>
                <a:srgbClr val="1A1A1A"/>
              </a:solidFill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○"/>
            </a:pPr>
            <a:r>
              <a:rPr lang="en-US" sz="2000">
                <a:solidFill>
                  <a:srgbClr val="1A1A1A"/>
                </a:solidFill>
              </a:rPr>
              <a:t>This includes:</a:t>
            </a:r>
            <a:endParaRPr sz="2000">
              <a:solidFill>
                <a:srgbClr val="1A1A1A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Lato"/>
              <a:buChar char="■"/>
            </a:pPr>
            <a:r>
              <a:rPr lang="en-US" sz="2000">
                <a:solidFill>
                  <a:srgbClr val="1A1A1A"/>
                </a:solidFill>
              </a:rPr>
              <a:t>All recovery harnesses and parachutes</a:t>
            </a:r>
            <a:endParaRPr sz="2000">
              <a:solidFill>
                <a:srgbClr val="1A1A1A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■"/>
            </a:pPr>
            <a:r>
              <a:rPr lang="en-US" sz="2000">
                <a:solidFill>
                  <a:srgbClr val="1A1A1A"/>
                </a:solidFill>
              </a:rPr>
              <a:t>Primary or backup motor</a:t>
            </a:r>
            <a:endParaRPr sz="2000">
              <a:solidFill>
                <a:srgbClr val="1A1A1A"/>
              </a:solidFill>
            </a:endParaRPr>
          </a:p>
          <a:p>
            <a:pPr indent="-4064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■"/>
            </a:pPr>
            <a:r>
              <a:rPr lang="en-US" sz="2000">
                <a:solidFill>
                  <a:srgbClr val="1A1A1A"/>
                </a:solidFill>
              </a:rPr>
              <a:t>Rover</a:t>
            </a:r>
            <a:endParaRPr sz="2000"/>
          </a:p>
        </p:txBody>
      </p:sp>
      <p:sp>
        <p:nvSpPr>
          <p:cNvPr id="113" name="Google Shape;113;p11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2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Design</a:t>
            </a:r>
            <a:r>
              <a:rPr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of Rocket (cont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inued)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2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rgbClr val="1A1A1A"/>
              </a:buClr>
              <a:buSzPts val="2000"/>
              <a:buChar char="●"/>
            </a:pPr>
            <a:r>
              <a:rPr lang="en-US" sz="2000">
                <a:solidFill>
                  <a:srgbClr val="1A1A1A"/>
                </a:solidFill>
              </a:rPr>
              <a:t>Identify the rocket’s stability. The center of gravity (CG) must be ahead of the center of pressure (CP) by at least one diameter (caliber) of your rocket.</a:t>
            </a:r>
            <a:endParaRPr sz="2000">
              <a:solidFill>
                <a:srgbClr val="1A1A1A"/>
              </a:solidFill>
            </a:endParaRPr>
          </a:p>
          <a:p>
            <a:pPr indent="-3556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■"/>
            </a:pPr>
            <a:r>
              <a:rPr lang="en-US" sz="2000">
                <a:solidFill>
                  <a:srgbClr val="1A1A1A"/>
                </a:solidFill>
              </a:rPr>
              <a:t>With primary motor</a:t>
            </a:r>
            <a:endParaRPr sz="2000">
              <a:solidFill>
                <a:srgbClr val="1A1A1A"/>
              </a:solidFill>
            </a:endParaRPr>
          </a:p>
          <a:p>
            <a:pPr indent="-3556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■"/>
            </a:pPr>
            <a:r>
              <a:rPr lang="en-US" sz="2000">
                <a:solidFill>
                  <a:srgbClr val="1A1A1A"/>
                </a:solidFill>
              </a:rPr>
              <a:t>With backup motor</a:t>
            </a:r>
            <a:endParaRPr sz="2000">
              <a:solidFill>
                <a:srgbClr val="1A1A1A"/>
              </a:solidFill>
            </a:endParaRPr>
          </a:p>
          <a:p>
            <a:pPr indent="-297180" lvl="0" marL="4572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Noto Sans Symbols"/>
              <a:buChar char="●"/>
            </a:pPr>
            <a:r>
              <a:rPr lang="en-US" sz="2400">
                <a:solidFill>
                  <a:schemeClr val="dk1"/>
                </a:solidFill>
              </a:rPr>
              <a:t>Motor retention method</a:t>
            </a:r>
            <a:endParaRPr sz="2400">
              <a:solidFill>
                <a:schemeClr val="dk1"/>
              </a:solidFill>
            </a:endParaRPr>
          </a:p>
          <a:p>
            <a:pPr indent="-381000" lvl="2" marL="137160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400"/>
              <a:buChar char="■"/>
            </a:pPr>
            <a:r>
              <a:rPr lang="en-US" sz="2400"/>
              <a:t>Friction fit is specifically disallowed</a:t>
            </a:r>
            <a:endParaRPr sz="2000">
              <a:solidFill>
                <a:srgbClr val="1A1A1A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US" sz="2000">
                <a:solidFill>
                  <a:schemeClr val="dk1"/>
                </a:solidFill>
              </a:rPr>
              <a:t>Explain how the rover is stowed and deployed from rocket</a:t>
            </a:r>
            <a:endParaRPr sz="2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000"/>
          </a:p>
        </p:txBody>
      </p:sp>
      <p:sp>
        <p:nvSpPr>
          <p:cNvPr id="120" name="Google Shape;120;p12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3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Materials</a:t>
            </a:r>
            <a:endParaRPr/>
          </a:p>
        </p:txBody>
      </p:sp>
      <p:sp>
        <p:nvSpPr>
          <p:cNvPr id="126" name="Google Shape;126;p13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1" lang="en-US"/>
              <a:t>List of materials used:</a:t>
            </a:r>
            <a:endParaRPr b="1"/>
          </a:p>
          <a:p>
            <a:pPr indent="-347980" lvl="1" marL="1117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Airframe material</a:t>
            </a:r>
            <a:endParaRPr/>
          </a:p>
          <a:p>
            <a:pPr indent="-347980" lvl="1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 material</a:t>
            </a:r>
            <a:endParaRPr/>
          </a:p>
          <a:p>
            <a:pPr indent="-347980" lvl="1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Nose cone material</a:t>
            </a:r>
            <a:endParaRPr/>
          </a:p>
          <a:p>
            <a:pPr indent="-347980" lvl="1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Type of adhesives used</a:t>
            </a:r>
            <a:endParaRPr/>
          </a:p>
          <a:p>
            <a:pPr indent="-347980" lvl="1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Rail button source a</a:t>
            </a:r>
            <a:r>
              <a:rPr lang="en-US" sz="2400">
                <a:solidFill>
                  <a:srgbClr val="000000"/>
                </a:solidFill>
              </a:rPr>
              <a:t>nd material</a:t>
            </a:r>
            <a:endParaRPr/>
          </a:p>
          <a:p>
            <a:pPr indent="0" lvl="0" marL="1117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400"/>
          </a:p>
        </p:txBody>
      </p:sp>
      <p:sp>
        <p:nvSpPr>
          <p:cNvPr id="127" name="Google Shape;127;p13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Recovery System</a:t>
            </a:r>
            <a:endParaRPr/>
          </a:p>
        </p:txBody>
      </p:sp>
      <p:sp>
        <p:nvSpPr>
          <p:cNvPr id="133" name="Google Shape;133;p14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14019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</a:pPr>
            <a:r>
              <a:rPr b="1" i="0" lang="en-US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Parachute selection</a:t>
            </a:r>
            <a:endParaRPr b="1" i="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chemeClr val="dk1"/>
                </a:solidFill>
              </a:rPr>
              <a:t>Size of and how determined</a:t>
            </a:r>
            <a:endParaRPr sz="2400">
              <a:solidFill>
                <a:schemeClr val="dk1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chemeClr val="dk1"/>
                </a:solidFill>
              </a:rPr>
              <a:t>Identify method for protecting parachute and rationale for choice</a:t>
            </a:r>
            <a:endParaRPr sz="2400">
              <a:solidFill>
                <a:schemeClr val="dk1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chemeClr val="dk1"/>
                </a:solidFill>
              </a:rPr>
              <a:t>Dual deploy?</a:t>
            </a:r>
            <a:endParaRPr sz="2400">
              <a:solidFill>
                <a:schemeClr val="dk1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○"/>
            </a:pPr>
            <a:r>
              <a:rPr lang="en-US" sz="2400">
                <a:solidFill>
                  <a:schemeClr val="dk1"/>
                </a:solidFill>
              </a:rPr>
              <a:t>What is the expected descent rate(s)</a:t>
            </a:r>
            <a:endParaRPr sz="2400">
              <a:solidFill>
                <a:schemeClr val="dk1"/>
              </a:solidFill>
            </a:endParaRPr>
          </a:p>
          <a:p>
            <a:pPr indent="-414019" lvl="0" marL="431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</a:pPr>
            <a:r>
              <a:rPr b="1" i="0" lang="en-US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Harness</a:t>
            </a:r>
            <a:endParaRPr b="1" i="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chemeClr val="dk1"/>
                </a:solidFill>
              </a:rPr>
              <a:t>Show drawing of recovery harnesses for each part of rocket</a:t>
            </a:r>
            <a:endParaRPr sz="2400">
              <a:solidFill>
                <a:schemeClr val="dk1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 of shock cord, lengths and strength</a:t>
            </a:r>
            <a:r>
              <a:rPr lang="en-US" sz="2400">
                <a:solidFill>
                  <a:schemeClr val="dk1"/>
                </a:solidFill>
              </a:rPr>
              <a:t>s</a:t>
            </a:r>
            <a:endParaRPr sz="2400">
              <a:solidFill>
                <a:schemeClr val="dk1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chemeClr val="dk1"/>
                </a:solidFill>
              </a:rPr>
              <a:t>Identify l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inkages and </a:t>
            </a:r>
            <a:r>
              <a:rPr lang="en-US" sz="2400">
                <a:solidFill>
                  <a:schemeClr val="dk1"/>
                </a:solidFill>
              </a:rPr>
              <a:t>load limits</a:t>
            </a:r>
            <a:endParaRPr sz="2400">
              <a:solidFill>
                <a:schemeClr val="dk1"/>
              </a:solidFill>
            </a:endParaRPr>
          </a:p>
          <a:p>
            <a:pPr indent="-387350" lvl="1" marL="86360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○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Attachment points, eyebolts, fender washers, etc. and their mo</a:t>
            </a:r>
            <a:r>
              <a:rPr lang="en-US" sz="2400">
                <a:solidFill>
                  <a:schemeClr val="dk1"/>
                </a:solidFill>
              </a:rPr>
              <a:t>unting methods</a:t>
            </a:r>
            <a:endParaRPr sz="24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134" name="Google Shape;134;p14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5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Recovery System Deployment Method</a:t>
            </a:r>
            <a:endParaRPr/>
          </a:p>
        </p:txBody>
      </p:sp>
      <p:sp>
        <p:nvSpPr>
          <p:cNvPr id="140" name="Google Shape;140;p15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14019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●"/>
            </a:pPr>
            <a:r>
              <a:rPr b="1" lang="en-US" sz="2400">
                <a:solidFill>
                  <a:srgbClr val="1A1A1A"/>
                </a:solidFill>
              </a:rPr>
              <a:t>Document method of initiating recovery</a:t>
            </a:r>
            <a:endParaRPr b="1" sz="2400">
              <a:solidFill>
                <a:srgbClr val="1A1A1A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rgbClr val="1A1A1A"/>
                </a:solidFill>
              </a:rPr>
              <a:t>Altimeter(s)</a:t>
            </a:r>
            <a:endParaRPr sz="2400">
              <a:solidFill>
                <a:srgbClr val="1A1A1A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○"/>
            </a:pPr>
            <a:r>
              <a:rPr lang="en-US" sz="2400">
                <a:solidFill>
                  <a:srgbClr val="1A1A1A"/>
                </a:solidFill>
              </a:rPr>
              <a:t>Parachute release mechanism</a:t>
            </a:r>
            <a:endParaRPr sz="2400">
              <a:solidFill>
                <a:srgbClr val="1A1A1A"/>
              </a:solidFill>
            </a:endParaRPr>
          </a:p>
          <a:p>
            <a:pPr indent="-3873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rgbClr val="1A1A1A"/>
                </a:solidFill>
              </a:rPr>
              <a:t>Motor ejection - specify motor delay in seconds for</a:t>
            </a:r>
            <a:endParaRPr sz="2400">
              <a:solidFill>
                <a:srgbClr val="1A1A1A"/>
              </a:solidFill>
            </a:endParaRPr>
          </a:p>
          <a:p>
            <a:pPr indent="-4318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Char char="■"/>
            </a:pPr>
            <a:r>
              <a:rPr lang="en-US" sz="2400">
                <a:solidFill>
                  <a:srgbClr val="1A1A1A"/>
                </a:solidFill>
              </a:rPr>
              <a:t>Primary motor</a:t>
            </a:r>
            <a:endParaRPr sz="2400">
              <a:solidFill>
                <a:srgbClr val="1A1A1A"/>
              </a:solidFill>
            </a:endParaRPr>
          </a:p>
          <a:p>
            <a:pPr indent="-431800" lvl="2" marL="1676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Char char="■"/>
            </a:pPr>
            <a:r>
              <a:rPr lang="en-US" sz="2400">
                <a:solidFill>
                  <a:srgbClr val="1A1A1A"/>
                </a:solidFill>
              </a:rPr>
              <a:t>Secondary motor</a:t>
            </a:r>
            <a:endParaRPr sz="2400">
              <a:solidFill>
                <a:srgbClr val="1A1A1A"/>
              </a:solidFill>
            </a:endParaRPr>
          </a:p>
          <a:p>
            <a:pPr indent="-414019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Noto Sans Symbols"/>
              <a:buChar char="●"/>
            </a:pPr>
            <a:r>
              <a:rPr lang="en-US" sz="2400">
                <a:solidFill>
                  <a:srgbClr val="1A1A1A"/>
                </a:solidFill>
              </a:rPr>
              <a:t>Any rockets using VMAX motors must use an altimeter that deploys the parachutes as per Tripoli and NAR rules.</a:t>
            </a:r>
            <a:endParaRPr sz="2400">
              <a:solidFill>
                <a:srgbClr val="1A1A1A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b="1" sz="2000"/>
          </a:p>
        </p:txBody>
      </p:sp>
      <p:sp>
        <p:nvSpPr>
          <p:cNvPr id="141" name="Google Shape;141;p15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Recovery 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Electronics - if used</a:t>
            </a:r>
            <a:endParaRPr/>
          </a:p>
        </p:txBody>
      </p:sp>
      <p:sp>
        <p:nvSpPr>
          <p:cNvPr id="147" name="Google Shape;147;p16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Identify which commercial altimeter(s) </a:t>
            </a:r>
            <a:r>
              <a:rPr lang="en-US" sz="2000">
                <a:solidFill>
                  <a:srgbClr val="1A1A1A"/>
                </a:solidFill>
              </a:rPr>
              <a:t>will</a:t>
            </a: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 be used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Lato"/>
              <a:buChar char="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Show wiring diagram of altimeters with charges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Document the number and size of the pressure ports for altimeter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Document altimeter preparation steps.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○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Specify the quantity of black powder to be used to separate each section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Lato"/>
              <a:buChar char="○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Specify the volume of the section to be pressurized with calculated pressure level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Document charge size testing and results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Specify how sections are secured before the ejection charges separate sections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○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friction fit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○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shear pins - number and size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○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Other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Lato"/>
              <a:buChar char="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Identify how charges are fired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○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e-matches</a:t>
            </a:r>
            <a:endParaRPr sz="2000">
              <a:solidFill>
                <a:srgbClr val="1A1A1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○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other</a:t>
            </a:r>
            <a:endParaRPr b="1" sz="2000">
              <a:solidFill>
                <a:srgbClr val="1A1A1A"/>
              </a:solidFill>
            </a:endParaRPr>
          </a:p>
        </p:txBody>
      </p:sp>
      <p:sp>
        <p:nvSpPr>
          <p:cNvPr id="148" name="Google Shape;148;p16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7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Altitude Recording Altimeter</a:t>
            </a:r>
            <a:endParaRPr/>
          </a:p>
        </p:txBody>
      </p:sp>
      <p:sp>
        <p:nvSpPr>
          <p:cNvPr id="154" name="Google Shape;154;p17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Arial"/>
              <a:buChar char="●"/>
            </a:pP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Identify the commercial altimete</a:t>
            </a:r>
            <a:r>
              <a:rPr lang="en-US" sz="2000">
                <a:solidFill>
                  <a:srgbClr val="1A1A1A"/>
                </a:solidFill>
              </a:rPr>
              <a:t>r</a:t>
            </a: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>
                <a:solidFill>
                  <a:srgbClr val="1A1A1A"/>
                </a:solidFill>
              </a:rPr>
              <a:t>to</a:t>
            </a:r>
            <a:r>
              <a:rPr lang="en-US" sz="200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rPr>
              <a:t> be used</a:t>
            </a:r>
            <a:r>
              <a:rPr lang="en-US" sz="2000">
                <a:solidFill>
                  <a:srgbClr val="1A1A1A"/>
                </a:solidFill>
              </a:rPr>
              <a:t> to officially record the rocket’s altitude</a:t>
            </a:r>
            <a:endParaRPr sz="2000">
              <a:solidFill>
                <a:srgbClr val="1A1A1A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Char char="○"/>
            </a:pPr>
            <a:r>
              <a:rPr lang="en-US" sz="2000">
                <a:solidFill>
                  <a:srgbClr val="1A1A1A"/>
                </a:solidFill>
              </a:rPr>
              <a:t>If using a commercial altimeter for deployment, it can be designated the altitude recording altimeter</a:t>
            </a:r>
            <a:endParaRPr sz="2000">
              <a:solidFill>
                <a:srgbClr val="1A1A1A"/>
              </a:solidFill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000">
              <a:solidFill>
                <a:srgbClr val="1A1A1A"/>
              </a:solidFill>
            </a:endParaRPr>
          </a:p>
        </p:txBody>
      </p:sp>
      <p:sp>
        <p:nvSpPr>
          <p:cNvPr id="155" name="Google Shape;155;p17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8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Motor Selection</a:t>
            </a:r>
            <a:endParaRPr/>
          </a:p>
        </p:txBody>
      </p:sp>
      <p:sp>
        <p:nvSpPr>
          <p:cNvPr id="161" name="Google Shape;161;p18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rgbClr val="1A1A1A"/>
                </a:solidFill>
              </a:rPr>
              <a:t>Identify primary motor selection</a:t>
            </a:r>
            <a:endParaRPr sz="2000">
              <a:solidFill>
                <a:srgbClr val="1A1A1A"/>
              </a:solidFill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rgbClr val="1A1A1A"/>
                </a:solidFill>
              </a:rPr>
              <a:t>Calculate thrust to on pad weight ratio using average thrust of the primary motor</a:t>
            </a:r>
            <a:endParaRPr sz="2000">
              <a:solidFill>
                <a:srgbClr val="1A1A1A"/>
              </a:solidFill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○"/>
            </a:pPr>
            <a:r>
              <a:rPr lang="en-US" sz="2000">
                <a:solidFill>
                  <a:srgbClr val="1A1A1A"/>
                </a:solidFill>
              </a:rPr>
              <a:t>Thrust to weight ratio must be a minimum of 5:1</a:t>
            </a:r>
            <a:endParaRPr sz="2000">
              <a:solidFill>
                <a:srgbClr val="1A1A1A"/>
              </a:solidFill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rgbClr val="1A1A1A"/>
                </a:solidFill>
              </a:rPr>
              <a:t>Identify back up motor selection and what changes to rocket would be required to successfully comply with contest rules</a:t>
            </a:r>
            <a:endParaRPr sz="2000">
              <a:solidFill>
                <a:srgbClr val="1A1A1A"/>
              </a:solidFill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rgbClr val="1A1A1A"/>
                </a:solidFill>
              </a:rPr>
              <a:t>Calculate thrust to on pad weight ratio using average thrust of the backup motor</a:t>
            </a:r>
            <a:endParaRPr sz="2000">
              <a:solidFill>
                <a:srgbClr val="1A1A1A"/>
              </a:solidFill>
            </a:endParaRPr>
          </a:p>
          <a:p>
            <a:pPr indent="-361950" lvl="1" marL="863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○"/>
            </a:pPr>
            <a:r>
              <a:rPr lang="en-US" sz="2000">
                <a:solidFill>
                  <a:srgbClr val="1A1A1A"/>
                </a:solidFill>
              </a:rPr>
              <a:t>Thrust to weight ratio must be a minimum of 5:1</a:t>
            </a:r>
            <a:endParaRPr sz="2000">
              <a:solidFill>
                <a:srgbClr val="1A1A1A"/>
              </a:solidFill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rgbClr val="1A1A1A"/>
                </a:solidFill>
              </a:rPr>
              <a:t>Include a simulation plot for the primary motor</a:t>
            </a:r>
            <a:endParaRPr sz="2000">
              <a:solidFill>
                <a:srgbClr val="1A1A1A"/>
              </a:solidFill>
            </a:endParaRPr>
          </a:p>
          <a:p>
            <a:pPr indent="-388620" lvl="0" marL="431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rgbClr val="1A1A1A"/>
                </a:solidFill>
              </a:rPr>
              <a:t>Include a simulation plot for the backup motor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162" name="Google Shape;162;p18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Mars Lander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Design</a:t>
            </a:r>
            <a:endParaRPr/>
          </a:p>
        </p:txBody>
      </p:sp>
      <p:sp>
        <p:nvSpPr>
          <p:cNvPr id="168" name="Google Shape;168;p19"/>
          <p:cNvSpPr txBox="1"/>
          <p:nvPr>
            <p:ph idx="12" type="sldNum"/>
          </p:nvPr>
        </p:nvSpPr>
        <p:spPr>
          <a:xfrm>
            <a:off x="8725008" y="6886575"/>
            <a:ext cx="8460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9" name="Google Shape;169;p19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Presentation Outline</a:t>
            </a:r>
            <a:endParaRPr/>
          </a:p>
        </p:txBody>
      </p:sp>
      <p:sp>
        <p:nvSpPr>
          <p:cNvPr id="48" name="Google Shape;48;p2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a simple outline of the presentation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Indicate team member(s) who will present each section</a:t>
            </a:r>
            <a:endParaRPr/>
          </a:p>
        </p:txBody>
      </p:sp>
      <p:sp>
        <p:nvSpPr>
          <p:cNvPr id="49" name="Google Shape;49;p2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0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Mars Lander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Design Overview</a:t>
            </a:r>
            <a:endParaRPr/>
          </a:p>
        </p:txBody>
      </p:sp>
      <p:sp>
        <p:nvSpPr>
          <p:cNvPr id="175" name="Google Shape;175;p20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Show diagram or picture of </a:t>
            </a:r>
            <a:r>
              <a:rPr lang="en-US" sz="2400">
                <a:solidFill>
                  <a:srgbClr val="000000"/>
                </a:solidFill>
              </a:rPr>
              <a:t>payload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design concept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major components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Dimensions</a:t>
            </a:r>
            <a:endParaRPr/>
          </a:p>
          <a:p>
            <a:pPr indent="0" lvl="0" marL="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</p:txBody>
      </p:sp>
      <p:sp>
        <p:nvSpPr>
          <p:cNvPr id="176" name="Google Shape;176;p20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1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Payload Lander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Mechanics</a:t>
            </a:r>
            <a:endParaRPr/>
          </a:p>
        </p:txBody>
      </p:sp>
      <p:sp>
        <p:nvSpPr>
          <p:cNvPr id="182" name="Google Shape;182;p21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Mechanical design description of </a:t>
            </a:r>
            <a:r>
              <a:rPr lang="en-US" sz="2400">
                <a:solidFill>
                  <a:srgbClr val="000000"/>
                </a:solidFill>
              </a:rPr>
              <a:t>payload lander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Structure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Component placement, e</a:t>
            </a:r>
            <a:r>
              <a:rPr lang="en-US" sz="2000">
                <a:solidFill>
                  <a:srgbClr val="000000"/>
                </a:solidFill>
              </a:rPr>
              <a:t>lectronics, actuators, etc.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−"/>
            </a:pPr>
            <a:r>
              <a:rPr lang="en-US" sz="2000">
                <a:solidFill>
                  <a:srgbClr val="000000"/>
                </a:solidFill>
              </a:rPr>
              <a:t>Show two design concepts</a:t>
            </a:r>
            <a:endParaRPr sz="2000">
              <a:solidFill>
                <a:srgbClr val="000000"/>
              </a:solidFill>
            </a:endParaRPr>
          </a:p>
          <a:p>
            <a:pPr indent="-388620" lvl="0" marL="4318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rgbClr val="000000"/>
                </a:solidFill>
              </a:rPr>
              <a:t>Indicate design selection and rationale</a:t>
            </a:r>
            <a:endParaRPr sz="2000">
              <a:solidFill>
                <a:srgbClr val="000000"/>
              </a:solidFill>
            </a:endParaRPr>
          </a:p>
        </p:txBody>
      </p:sp>
      <p:sp>
        <p:nvSpPr>
          <p:cNvPr id="183" name="Google Shape;183;p21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4" name="Google Shape;184;p21"/>
          <p:cNvSpPr txBox="1"/>
          <p:nvPr/>
        </p:nvSpPr>
        <p:spPr>
          <a:xfrm>
            <a:off x="1940425" y="6391475"/>
            <a:ext cx="61791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See Trade Studies Slide at end of slides</a:t>
            </a:r>
            <a:endParaRPr b="1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6de575ec1a_0_7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Lander Descent Control at 25 ft/s</a:t>
            </a:r>
            <a:endParaRPr/>
          </a:p>
        </p:txBody>
      </p:sp>
      <p:sp>
        <p:nvSpPr>
          <p:cNvPr id="190" name="Google Shape;190;g26de575ec1a_0_7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88620" lvl="0" marL="4318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lang="en-US" sz="2400">
                <a:solidFill>
                  <a:srgbClr val="000000"/>
                </a:solidFill>
              </a:rPr>
              <a:t>Show and explain two designs for controlling the lander descent at 25 ft/s</a:t>
            </a:r>
            <a:endParaRPr sz="2400">
              <a:solidFill>
                <a:srgbClr val="000000"/>
              </a:solidFill>
            </a:endParaRPr>
          </a:p>
          <a:p>
            <a:pPr indent="-381000" lvl="1" marL="9144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−"/>
            </a:pPr>
            <a:r>
              <a:rPr lang="en-US" sz="2400">
                <a:solidFill>
                  <a:srgbClr val="000000"/>
                </a:solidFill>
              </a:rPr>
              <a:t>Material selections</a:t>
            </a:r>
            <a:endParaRPr sz="2400">
              <a:solidFill>
                <a:srgbClr val="000000"/>
              </a:solidFill>
            </a:endParaRPr>
          </a:p>
          <a:p>
            <a:pPr indent="-381000" lvl="1" marL="9144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−"/>
            </a:pPr>
            <a:r>
              <a:rPr lang="en-US" sz="2400">
                <a:solidFill>
                  <a:srgbClr val="000000"/>
                </a:solidFill>
              </a:rPr>
              <a:t>Colors</a:t>
            </a:r>
            <a:endParaRPr sz="2400">
              <a:solidFill>
                <a:srgbClr val="000000"/>
              </a:solidFill>
            </a:endParaRPr>
          </a:p>
          <a:p>
            <a:pPr indent="-381000" lvl="1" marL="9144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−"/>
            </a:pPr>
            <a:r>
              <a:rPr lang="en-US" sz="2400">
                <a:solidFill>
                  <a:srgbClr val="000000"/>
                </a:solidFill>
              </a:rPr>
              <a:t>Attachment method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191" name="Google Shape;191;g26de575ec1a_0_7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92" name="Google Shape;192;g26de575ec1a_0_7"/>
          <p:cNvSpPr txBox="1"/>
          <p:nvPr/>
        </p:nvSpPr>
        <p:spPr>
          <a:xfrm>
            <a:off x="1940425" y="6391475"/>
            <a:ext cx="61791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See Trade Studies Slide at end of slides</a:t>
            </a:r>
            <a:endParaRPr b="1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e84b6743c8_0_0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Lander Descent Control at 10 ft/s</a:t>
            </a:r>
            <a:endParaRPr/>
          </a:p>
        </p:txBody>
      </p:sp>
      <p:sp>
        <p:nvSpPr>
          <p:cNvPr id="198" name="Google Shape;198;g2e84b6743c8_0_0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88620" lvl="0" marL="4318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lang="en-US" sz="2400">
                <a:solidFill>
                  <a:srgbClr val="000000"/>
                </a:solidFill>
              </a:rPr>
              <a:t>Show and explain two designs for controlling the lander descent at 10 ft/s</a:t>
            </a:r>
            <a:endParaRPr sz="2400">
              <a:solidFill>
                <a:srgbClr val="000000"/>
              </a:solidFill>
            </a:endParaRPr>
          </a:p>
          <a:p>
            <a:pPr indent="-381000" lvl="1" marL="9144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−"/>
            </a:pPr>
            <a:r>
              <a:rPr lang="en-US" sz="2400">
                <a:solidFill>
                  <a:srgbClr val="000000"/>
                </a:solidFill>
              </a:rPr>
              <a:t>Material selections</a:t>
            </a:r>
            <a:endParaRPr sz="2400">
              <a:solidFill>
                <a:srgbClr val="000000"/>
              </a:solidFill>
            </a:endParaRPr>
          </a:p>
          <a:p>
            <a:pPr indent="-381000" lvl="1" marL="9144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−"/>
            </a:pPr>
            <a:r>
              <a:rPr lang="en-US" sz="2400">
                <a:solidFill>
                  <a:srgbClr val="000000"/>
                </a:solidFill>
              </a:rPr>
              <a:t>Colors</a:t>
            </a:r>
            <a:endParaRPr sz="2400">
              <a:solidFill>
                <a:srgbClr val="000000"/>
              </a:solidFill>
            </a:endParaRPr>
          </a:p>
          <a:p>
            <a:pPr indent="-381000" lvl="1" marL="9144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−"/>
            </a:pPr>
            <a:r>
              <a:rPr lang="en-US" sz="2400">
                <a:solidFill>
                  <a:srgbClr val="000000"/>
                </a:solidFill>
              </a:rPr>
              <a:t>Release method</a:t>
            </a:r>
            <a:endParaRPr sz="2400">
              <a:solidFill>
                <a:srgbClr val="000000"/>
              </a:solidFill>
            </a:endParaRPr>
          </a:p>
          <a:p>
            <a:pPr indent="-381000" lvl="1" marL="9144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400"/>
              <a:buChar char="−"/>
            </a:pPr>
            <a:r>
              <a:rPr lang="en-US" sz="2400">
                <a:solidFill>
                  <a:srgbClr val="000000"/>
                </a:solidFill>
              </a:rPr>
              <a:t>Attachment method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199" name="Google Shape;199;g2e84b6743c8_0_0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0" name="Google Shape;200;g2e84b6743c8_0_0"/>
          <p:cNvSpPr txBox="1"/>
          <p:nvPr/>
        </p:nvSpPr>
        <p:spPr>
          <a:xfrm>
            <a:off x="1940425" y="6391475"/>
            <a:ext cx="61791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See Trade Studies Slide at end of slides</a:t>
            </a:r>
            <a:endParaRPr b="1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5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Lander Robotic Arm Design</a:t>
            </a:r>
            <a:endParaRPr/>
          </a:p>
        </p:txBody>
      </p:sp>
      <p:sp>
        <p:nvSpPr>
          <p:cNvPr id="208" name="Google Shape;208;p25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/>
              <a:t>Show at least two robotic arm design concepts</a:t>
            </a:r>
            <a:endParaRPr/>
          </a:p>
          <a:p>
            <a:pPr indent="-228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Identify mechanisms used, example servos, solenoids, </a:t>
            </a:r>
            <a:r>
              <a:rPr lang="en-US"/>
              <a:t>hinges, springs, etc</a:t>
            </a:r>
            <a:endParaRPr/>
          </a:p>
          <a:p>
            <a:pPr indent="-228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Explain and show how arm operates to move instrument package to the ground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Indicate design selection and reason</a:t>
            </a:r>
            <a:endParaRPr/>
          </a:p>
        </p:txBody>
      </p:sp>
      <p:sp>
        <p:nvSpPr>
          <p:cNvPr id="209" name="Google Shape;209;p25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</a:rPr>
              <a:t>‹#›</a:t>
            </a:fld>
            <a:endParaRPr sz="1800">
              <a:solidFill>
                <a:srgbClr val="000000"/>
              </a:solidFill>
            </a:endParaRPr>
          </a:p>
        </p:txBody>
      </p:sp>
      <p:sp>
        <p:nvSpPr>
          <p:cNvPr id="210" name="Google Shape;210;p25"/>
          <p:cNvSpPr txBox="1"/>
          <p:nvPr/>
        </p:nvSpPr>
        <p:spPr>
          <a:xfrm>
            <a:off x="1940425" y="6391475"/>
            <a:ext cx="61791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See Trade Studies Slide at end of slides</a:t>
            </a:r>
            <a:endParaRPr b="1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2e84b6743c8_0_7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Lander Robotic Arm Stowage</a:t>
            </a:r>
            <a:endParaRPr/>
          </a:p>
        </p:txBody>
      </p:sp>
      <p:sp>
        <p:nvSpPr>
          <p:cNvPr id="218" name="Google Shape;218;g2e84b6743c8_0_7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Show and explain how robotic arm is stowed and protected during flight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Identify mechanisms and structures used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Explain how robotic arm is released to allow it to move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g2e84b6743c8_0_7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</a:rPr>
              <a:t>‹#›</a:t>
            </a:fld>
            <a:endParaRPr sz="1800">
              <a:solidFill>
                <a:srgbClr val="000000"/>
              </a:solidFill>
            </a:endParaRPr>
          </a:p>
        </p:txBody>
      </p:sp>
      <p:sp>
        <p:nvSpPr>
          <p:cNvPr id="220" name="Google Shape;220;g2e84b6743c8_0_7"/>
          <p:cNvSpPr txBox="1"/>
          <p:nvPr/>
        </p:nvSpPr>
        <p:spPr>
          <a:xfrm>
            <a:off x="1940425" y="6391475"/>
            <a:ext cx="61791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See Trade Studies Slide at end of slides</a:t>
            </a:r>
            <a:endParaRPr b="1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2e84b6743c8_0_16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End Effector Design</a:t>
            </a:r>
            <a:endParaRPr/>
          </a:p>
        </p:txBody>
      </p:sp>
      <p:sp>
        <p:nvSpPr>
          <p:cNvPr id="228" name="Google Shape;228;g2e84b6743c8_0_16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Show and explain end effector design to hold and </a:t>
            </a:r>
            <a:r>
              <a:rPr lang="en-US"/>
              <a:t>release</a:t>
            </a:r>
            <a:r>
              <a:rPr lang="en-US"/>
              <a:t> instrument package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Show two design concepts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Indicate selection and reason</a:t>
            </a:r>
            <a:endParaRPr/>
          </a:p>
        </p:txBody>
      </p:sp>
      <p:sp>
        <p:nvSpPr>
          <p:cNvPr id="229" name="Google Shape;229;g2e84b6743c8_0_16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</a:rPr>
              <a:t>‹#›</a:t>
            </a:fld>
            <a:endParaRPr sz="1800">
              <a:solidFill>
                <a:srgbClr val="000000"/>
              </a:solidFill>
            </a:endParaRPr>
          </a:p>
        </p:txBody>
      </p:sp>
      <p:sp>
        <p:nvSpPr>
          <p:cNvPr id="230" name="Google Shape;230;g2e84b6743c8_0_16"/>
          <p:cNvSpPr txBox="1"/>
          <p:nvPr/>
        </p:nvSpPr>
        <p:spPr>
          <a:xfrm>
            <a:off x="1940425" y="6391475"/>
            <a:ext cx="61791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See Trade Studies Slide at end of slides</a:t>
            </a:r>
            <a:endParaRPr b="1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2e84b6743c8_0_25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Camera Design</a:t>
            </a:r>
            <a:endParaRPr/>
          </a:p>
        </p:txBody>
      </p:sp>
      <p:sp>
        <p:nvSpPr>
          <p:cNvPr id="238" name="Google Shape;238;g2e84b6743c8_0_25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Show and explain how camera is mounted and points toward the instrument package 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Show two design concepts</a:t>
            </a:r>
            <a:endParaRPr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Indicate selection and reason</a:t>
            </a:r>
            <a:endParaRPr/>
          </a:p>
        </p:txBody>
      </p:sp>
      <p:sp>
        <p:nvSpPr>
          <p:cNvPr id="239" name="Google Shape;239;g2e84b6743c8_0_25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</a:rPr>
              <a:t>‹#›</a:t>
            </a:fld>
            <a:endParaRPr sz="1800">
              <a:solidFill>
                <a:srgbClr val="000000"/>
              </a:solidFill>
            </a:endParaRPr>
          </a:p>
        </p:txBody>
      </p:sp>
      <p:sp>
        <p:nvSpPr>
          <p:cNvPr id="240" name="Google Shape;240;g2e84b6743c8_0_25"/>
          <p:cNvSpPr txBox="1"/>
          <p:nvPr/>
        </p:nvSpPr>
        <p:spPr>
          <a:xfrm>
            <a:off x="1940425" y="6391475"/>
            <a:ext cx="61791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See Trade Studies Slide at end of slides</a:t>
            </a:r>
            <a:endParaRPr b="1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6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Lander Mass Budget</a:t>
            </a:r>
            <a:endParaRPr/>
          </a:p>
        </p:txBody>
      </p:sp>
      <p:sp>
        <p:nvSpPr>
          <p:cNvPr id="248" name="Google Shape;248;p26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-US">
                <a:solidFill>
                  <a:srgbClr val="000000"/>
                </a:solidFill>
              </a:rPr>
              <a:t>Show mass of all components of the selected rover design</a:t>
            </a:r>
            <a:endParaRPr>
              <a:solidFill>
                <a:srgbClr val="000000"/>
              </a:solidFill>
            </a:endParaRPr>
          </a:p>
          <a:p>
            <a: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-US" sz="2400">
                <a:solidFill>
                  <a:schemeClr val="dk1"/>
                </a:solidFill>
              </a:rPr>
              <a:t>Mass of each structural element in grams</a:t>
            </a:r>
            <a:endParaRPr sz="2400">
              <a:solidFill>
                <a:schemeClr val="dk1"/>
              </a:solidFill>
            </a:endParaRPr>
          </a:p>
          <a:p>
            <a: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-US" sz="2400">
                <a:solidFill>
                  <a:schemeClr val="dk1"/>
                </a:solidFill>
              </a:rPr>
              <a:t>Sources/uncertainties – whether the masses are estimates, from data sheets, measured values, etc.</a:t>
            </a:r>
            <a:endParaRPr sz="2400">
              <a:solidFill>
                <a:schemeClr val="dk1"/>
              </a:solidFill>
            </a:endParaRPr>
          </a:p>
          <a:p>
            <a: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-US" sz="2400">
                <a:solidFill>
                  <a:schemeClr val="dk1"/>
                </a:solidFill>
              </a:rPr>
              <a:t>Total mass of all components and structural elements</a:t>
            </a:r>
            <a:endParaRPr sz="2400">
              <a:solidFill>
                <a:schemeClr val="dk1"/>
              </a:solidFill>
            </a:endParaRPr>
          </a:p>
          <a:p>
            <a: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</a:pPr>
            <a:r>
              <a:rPr lang="en-US" sz="2400">
                <a:solidFill>
                  <a:schemeClr val="dk1"/>
                </a:solidFill>
              </a:rPr>
              <a:t>Margin: The amount of mass (in grams) in which the mass budget meets, exceeds, or falls short of the mass requirement</a:t>
            </a:r>
            <a:endParaRPr sz="2400">
              <a:solidFill>
                <a:schemeClr val="dk1"/>
              </a:solidFill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2000"/>
              </a:spcAft>
              <a:buSzPts val="2200"/>
              <a:buNone/>
            </a:pPr>
            <a:r>
              <a:t/>
            </a:r>
            <a:endParaRPr/>
          </a:p>
        </p:txBody>
      </p:sp>
      <p:sp>
        <p:nvSpPr>
          <p:cNvPr id="249" name="Google Shape;249;p26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</a:rPr>
              <a:t>‹#›</a:t>
            </a:fld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7"/>
          <p:cNvSpPr txBox="1"/>
          <p:nvPr>
            <p:ph type="title"/>
          </p:nvPr>
        </p:nvSpPr>
        <p:spPr>
          <a:xfrm>
            <a:off x="343628" y="3161218"/>
            <a:ext cx="9393300" cy="123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/>
              <a:t>Lander Electronics</a:t>
            </a:r>
            <a:endParaRPr/>
          </a:p>
        </p:txBody>
      </p:sp>
      <p:sp>
        <p:nvSpPr>
          <p:cNvPr id="257" name="Google Shape;257;p27"/>
          <p:cNvSpPr txBox="1"/>
          <p:nvPr>
            <p:ph idx="12" type="sldNum"/>
          </p:nvPr>
        </p:nvSpPr>
        <p:spPr>
          <a:xfrm>
            <a:off x="9340296" y="6853777"/>
            <a:ext cx="6048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Team Organization</a:t>
            </a:r>
            <a:endParaRPr/>
          </a:p>
        </p:txBody>
      </p:sp>
      <p:sp>
        <p:nvSpPr>
          <p:cNvPr id="55" name="Google Shape;55;p3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Single slide listing team members and role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use an organization chart</a:t>
            </a:r>
            <a:endParaRPr/>
          </a:p>
        </p:txBody>
      </p:sp>
      <p:sp>
        <p:nvSpPr>
          <p:cNvPr id="56" name="Google Shape;56;p3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8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Payload</a:t>
            </a:r>
            <a:r>
              <a:rPr lang="en-US" sz="3200">
                <a:solidFill>
                  <a:srgbClr val="000000"/>
                </a:solidFill>
              </a:rPr>
              <a:t> Lander Electronics Block Diagram</a:t>
            </a:r>
            <a:endParaRPr/>
          </a:p>
        </p:txBody>
      </p:sp>
      <p:sp>
        <p:nvSpPr>
          <p:cNvPr id="263" name="Google Shape;263;p28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14018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lang="en-US" sz="2400">
                <a:solidFill>
                  <a:srgbClr val="000000"/>
                </a:solidFill>
              </a:rPr>
              <a:t>Show block diagram of electronics</a:t>
            </a:r>
            <a:endParaRPr sz="2400">
              <a:solidFill>
                <a:srgbClr val="000000"/>
              </a:solidFill>
            </a:endParaRPr>
          </a:p>
          <a:p>
            <a:pPr indent="-414019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-US" sz="2400">
                <a:solidFill>
                  <a:srgbClr val="000000"/>
                </a:solidFill>
              </a:rPr>
              <a:t>Identify processor, sensors, mechanism control circuits, radio, etc.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264" name="Google Shape;264;p28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13bf070f482_0_0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Payload </a:t>
            </a:r>
            <a:r>
              <a:rPr lang="en-US" sz="3200">
                <a:solidFill>
                  <a:srgbClr val="000000"/>
                </a:solidFill>
              </a:rPr>
              <a:t>Processor and Memory</a:t>
            </a:r>
            <a:endParaRPr/>
          </a:p>
        </p:txBody>
      </p:sp>
      <p:sp>
        <p:nvSpPr>
          <p:cNvPr id="270" name="Google Shape;270;g13bf070f482_0_0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14018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lang="en-US" sz="2400">
                <a:solidFill>
                  <a:srgbClr val="000000"/>
                </a:solidFill>
              </a:rPr>
              <a:t>Do a trade study on processors and memory required for the rover</a:t>
            </a:r>
            <a:endParaRPr sz="2400">
              <a:solidFill>
                <a:srgbClr val="000000"/>
              </a:solidFill>
            </a:endParaRPr>
          </a:p>
          <a:p>
            <a:pPr indent="-38735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−"/>
            </a:pPr>
            <a:r>
              <a:rPr lang="en-US" sz="2400">
                <a:solidFill>
                  <a:srgbClr val="000000"/>
                </a:solidFill>
              </a:rPr>
              <a:t>Include 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Processor speed and data width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Data interfaces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Memory storage requirements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Boot time </a:t>
            </a:r>
            <a:endParaRPr sz="2400">
              <a:solidFill>
                <a:srgbClr val="000000"/>
              </a:solidFill>
            </a:endParaRPr>
          </a:p>
          <a:p>
            <a:pPr indent="-414018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lang="en-US" sz="2400">
                <a:solidFill>
                  <a:srgbClr val="000000"/>
                </a:solidFill>
              </a:rPr>
              <a:t>Show at least two choices</a:t>
            </a:r>
            <a:endParaRPr sz="2400">
              <a:solidFill>
                <a:srgbClr val="000000"/>
              </a:solidFill>
            </a:endParaRPr>
          </a:p>
          <a:p>
            <a:pPr indent="-414018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lang="en-US" sz="2400">
                <a:solidFill>
                  <a:srgbClr val="000000"/>
                </a:solidFill>
              </a:rPr>
              <a:t>Indicate selection and rationale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271" name="Google Shape;271;g13bf070f482_0_0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2" name="Google Shape;272;g13bf070f482_0_0"/>
          <p:cNvSpPr txBox="1"/>
          <p:nvPr/>
        </p:nvSpPr>
        <p:spPr>
          <a:xfrm>
            <a:off x="1940425" y="6391475"/>
            <a:ext cx="61791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See Trade Studies Slide at end of slides</a:t>
            </a:r>
            <a:endParaRPr b="1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2754cbc9943_0_0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Payload Sensors</a:t>
            </a:r>
            <a:endParaRPr/>
          </a:p>
        </p:txBody>
      </p:sp>
      <p:sp>
        <p:nvSpPr>
          <p:cNvPr id="278" name="Google Shape;278;g2754cbc9943_0_0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414017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lang="en-US" sz="2400">
                <a:solidFill>
                  <a:srgbClr val="000000"/>
                </a:solidFill>
              </a:rPr>
              <a:t>Do a trade study on sensors required for the payload</a:t>
            </a:r>
            <a:endParaRPr sz="2400">
              <a:solidFill>
                <a:srgbClr val="000000"/>
              </a:solidFill>
            </a:endParaRPr>
          </a:p>
          <a:p>
            <a:pPr indent="-38735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−"/>
            </a:pPr>
            <a:r>
              <a:rPr lang="en-US" sz="2400">
                <a:solidFill>
                  <a:srgbClr val="000000"/>
                </a:solidFill>
              </a:rPr>
              <a:t>Include 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Types of sensors to provide required telemetry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Specifications of sensors</a:t>
            </a:r>
            <a:endParaRPr sz="2400">
              <a:solidFill>
                <a:srgbClr val="000000"/>
              </a:solidFill>
            </a:endParaRPr>
          </a:p>
          <a:p>
            <a:pPr indent="-431800" lvl="2" marL="1676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</a:pPr>
            <a:r>
              <a:rPr lang="en-US" sz="2400">
                <a:solidFill>
                  <a:srgbClr val="000000"/>
                </a:solidFill>
              </a:rPr>
              <a:t>Power requirements</a:t>
            </a:r>
            <a:endParaRPr sz="2400">
              <a:solidFill>
                <a:srgbClr val="000000"/>
              </a:solidFill>
            </a:endParaRPr>
          </a:p>
          <a:p>
            <a:pPr indent="-414017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lang="en-US" sz="2400">
                <a:solidFill>
                  <a:srgbClr val="000000"/>
                </a:solidFill>
              </a:rPr>
              <a:t>Show at least two choices</a:t>
            </a:r>
            <a:endParaRPr sz="2400">
              <a:solidFill>
                <a:srgbClr val="000000"/>
              </a:solidFill>
            </a:endParaRPr>
          </a:p>
          <a:p>
            <a:pPr indent="-414017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lang="en-US" sz="2400">
                <a:solidFill>
                  <a:srgbClr val="000000"/>
                </a:solidFill>
              </a:rPr>
              <a:t>Indicate selection and rationale</a:t>
            </a:r>
            <a:endParaRPr sz="2400">
              <a:solidFill>
                <a:srgbClr val="000000"/>
              </a:solidFill>
            </a:endParaRPr>
          </a:p>
          <a:p>
            <a:pPr indent="-414017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-US" sz="2400">
                <a:solidFill>
                  <a:srgbClr val="000000"/>
                </a:solidFill>
              </a:rPr>
              <a:t>One page per sensor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279" name="Google Shape;279;g2754cbc9943_0_0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80" name="Google Shape;280;g2754cbc9943_0_0"/>
          <p:cNvSpPr txBox="1"/>
          <p:nvPr/>
        </p:nvSpPr>
        <p:spPr>
          <a:xfrm>
            <a:off x="1940425" y="6391475"/>
            <a:ext cx="61791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See Trade Studies Slide at end of slides</a:t>
            </a:r>
            <a:endParaRPr b="1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4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Camera</a:t>
            </a:r>
            <a:endParaRPr/>
          </a:p>
        </p:txBody>
      </p:sp>
      <p:sp>
        <p:nvSpPr>
          <p:cNvPr id="288" name="Google Shape;288;p34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/>
              <a:t>Trade selection of cameras for capturing images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2200"/>
              <a:buNone/>
            </a:pPr>
            <a:r>
              <a:t/>
            </a:r>
            <a:endParaRPr/>
          </a:p>
        </p:txBody>
      </p:sp>
      <p:sp>
        <p:nvSpPr>
          <p:cNvPr id="289" name="Google Shape;289;p34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</a:rPr>
              <a:t>‹#›</a:t>
            </a:fld>
            <a:endParaRPr sz="1800">
              <a:solidFill>
                <a:srgbClr val="000000"/>
              </a:solidFill>
            </a:endParaRPr>
          </a:p>
        </p:txBody>
      </p:sp>
      <p:sp>
        <p:nvSpPr>
          <p:cNvPr id="290" name="Google Shape;290;p34"/>
          <p:cNvSpPr txBox="1"/>
          <p:nvPr/>
        </p:nvSpPr>
        <p:spPr>
          <a:xfrm>
            <a:off x="1940425" y="6391475"/>
            <a:ext cx="61791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See Trade Studies Slide at end of slides</a:t>
            </a:r>
            <a:endParaRPr b="1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0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Ground Station Link Radio Trade</a:t>
            </a:r>
            <a:endParaRPr/>
          </a:p>
        </p:txBody>
      </p:sp>
      <p:sp>
        <p:nvSpPr>
          <p:cNvPr id="298" name="Google Shape;298;p30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-US" sz="2000">
                <a:solidFill>
                  <a:srgbClr val="000000"/>
                </a:solidFill>
              </a:rPr>
              <a:t>Do trade selection of at least two types of radio systems for the </a:t>
            </a:r>
            <a:r>
              <a:rPr lang="en-US" sz="2000" u="sng">
                <a:solidFill>
                  <a:srgbClr val="000000"/>
                </a:solidFill>
              </a:rPr>
              <a:t>Ground Station Link Radio</a:t>
            </a:r>
            <a:endParaRPr sz="2000" u="sng">
              <a:solidFill>
                <a:srgbClr val="000000"/>
              </a:solidFill>
            </a:endParaRPr>
          </a:p>
          <a:p>
            <a:pPr indent="-304800" lvl="1" marL="9144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</a:pPr>
            <a:r>
              <a:rPr lang="en-US" sz="1500">
                <a:solidFill>
                  <a:srgbClr val="000000"/>
                </a:solidFill>
              </a:rPr>
              <a:t>Type of radio</a:t>
            </a:r>
            <a:endParaRPr sz="1500">
              <a:solidFill>
                <a:srgbClr val="000000"/>
              </a:solidFill>
            </a:endParaRPr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Char char="○"/>
            </a:pPr>
            <a:r>
              <a:rPr lang="en-US" sz="1500">
                <a:solidFill>
                  <a:srgbClr val="000000"/>
                </a:solidFill>
              </a:rPr>
              <a:t>Frequency</a:t>
            </a:r>
            <a:endParaRPr sz="1500">
              <a:solidFill>
                <a:srgbClr val="000000"/>
              </a:solidFill>
            </a:endParaRPr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Char char="○"/>
            </a:pPr>
            <a:r>
              <a:rPr lang="en-US" sz="1500">
                <a:solidFill>
                  <a:srgbClr val="000000"/>
                </a:solidFill>
              </a:rPr>
              <a:t>Power level</a:t>
            </a:r>
            <a:endParaRPr sz="1500"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</p:txBody>
      </p:sp>
      <p:sp>
        <p:nvSpPr>
          <p:cNvPr id="299" name="Google Shape;299;p30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</a:rPr>
              <a:t>‹#›</a:t>
            </a:fld>
            <a:endParaRPr sz="1800">
              <a:solidFill>
                <a:srgbClr val="000000"/>
              </a:solidFill>
            </a:endParaRPr>
          </a:p>
        </p:txBody>
      </p:sp>
      <p:sp>
        <p:nvSpPr>
          <p:cNvPr id="300" name="Google Shape;300;p30"/>
          <p:cNvSpPr txBox="1"/>
          <p:nvPr/>
        </p:nvSpPr>
        <p:spPr>
          <a:xfrm>
            <a:off x="1950763" y="6715250"/>
            <a:ext cx="61791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See Trade Studies Slide at end of slides</a:t>
            </a:r>
            <a:endParaRPr b="1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2e84b6743c8_0_34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Ground Station Link Antenna Trade</a:t>
            </a:r>
            <a:endParaRPr/>
          </a:p>
        </p:txBody>
      </p:sp>
      <p:sp>
        <p:nvSpPr>
          <p:cNvPr id="308" name="Google Shape;308;g2e84b6743c8_0_34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●"/>
            </a:pPr>
            <a:r>
              <a:rPr lang="en-US" sz="2000">
                <a:solidFill>
                  <a:srgbClr val="000000"/>
                </a:solidFill>
              </a:rPr>
              <a:t> Do trade selection of antennas for the </a:t>
            </a:r>
            <a:r>
              <a:rPr lang="en-US" sz="2000" u="sng">
                <a:solidFill>
                  <a:srgbClr val="000000"/>
                </a:solidFill>
              </a:rPr>
              <a:t>Ground Station Link Radio</a:t>
            </a:r>
            <a:endParaRPr sz="2000" u="sng">
              <a:solidFill>
                <a:srgbClr val="000000"/>
              </a:solidFill>
            </a:endParaRPr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Char char="○"/>
            </a:pPr>
            <a:r>
              <a:rPr lang="en-US" sz="1500">
                <a:solidFill>
                  <a:srgbClr val="000000"/>
                </a:solidFill>
              </a:rPr>
              <a:t>Type antenna</a:t>
            </a:r>
            <a:endParaRPr sz="1500">
              <a:solidFill>
                <a:srgbClr val="000000"/>
              </a:solidFill>
            </a:endParaRPr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Char char="○"/>
            </a:pPr>
            <a:r>
              <a:rPr lang="en-US" sz="1500">
                <a:solidFill>
                  <a:srgbClr val="000000"/>
                </a:solidFill>
              </a:rPr>
              <a:t>Antenna pattern</a:t>
            </a:r>
            <a:endParaRPr sz="1500"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</p:txBody>
      </p:sp>
      <p:sp>
        <p:nvSpPr>
          <p:cNvPr id="309" name="Google Shape;309;g2e84b6743c8_0_34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</a:rPr>
              <a:t>‹#›</a:t>
            </a:fld>
            <a:endParaRPr sz="1800">
              <a:solidFill>
                <a:srgbClr val="000000"/>
              </a:solidFill>
            </a:endParaRPr>
          </a:p>
        </p:txBody>
      </p:sp>
      <p:sp>
        <p:nvSpPr>
          <p:cNvPr id="310" name="Google Shape;310;g2e84b6743c8_0_34"/>
          <p:cNvSpPr txBox="1"/>
          <p:nvPr/>
        </p:nvSpPr>
        <p:spPr>
          <a:xfrm>
            <a:off x="1950763" y="6715250"/>
            <a:ext cx="61791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See Trade Studies Slide at end of slides</a:t>
            </a:r>
            <a:endParaRPr b="1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2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Power Distribution</a:t>
            </a:r>
            <a:endParaRPr/>
          </a:p>
        </p:txBody>
      </p:sp>
      <p:sp>
        <p:nvSpPr>
          <p:cNvPr id="316" name="Google Shape;316;p32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Electrical Power System Design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Regulators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distribution to subsystems, mechanisms, actuator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 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−"/>
            </a:pPr>
            <a:r>
              <a:rPr lang="en-US" sz="2000">
                <a:solidFill>
                  <a:srgbClr val="000000"/>
                </a:solidFill>
              </a:rPr>
              <a:t>Show a wiring diagram of how power is routed from the batteries to each device</a:t>
            </a:r>
            <a:endParaRPr sz="2000">
              <a:solidFill>
                <a:srgbClr val="000000"/>
              </a:solidFill>
            </a:endParaRPr>
          </a:p>
        </p:txBody>
      </p:sp>
      <p:sp>
        <p:nvSpPr>
          <p:cNvPr id="317" name="Google Shape;317;p32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1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Power Trade</a:t>
            </a:r>
            <a:endParaRPr/>
          </a:p>
        </p:txBody>
      </p:sp>
      <p:sp>
        <p:nvSpPr>
          <p:cNvPr id="323" name="Google Shape;323;p31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lang="en-US"/>
              <a:t>Trade study of battery types and configurations</a:t>
            </a:r>
            <a:endParaRPr/>
          </a:p>
          <a:p>
            <a:pPr indent="-36195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−"/>
            </a:pPr>
            <a:r>
              <a:rPr lang="en-US" sz="2000"/>
              <a:t>Battery configuration (series/parallel/other)</a:t>
            </a:r>
            <a:endParaRPr sz="2000"/>
          </a:p>
          <a:p>
            <a:pPr indent="-30353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capacity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Mounting method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Protection circuits</a:t>
            </a:r>
            <a:endParaRPr/>
          </a:p>
          <a:p>
            <a:pPr indent="-373380" lvl="2" marL="12954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Short circuit</a:t>
            </a:r>
            <a:endParaRPr sz="2000"/>
          </a:p>
          <a:p>
            <a:pPr indent="-373380" lvl="2" marL="1295400" marR="0" rtl="0" algn="l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Over-discharge for lithium ion cells</a:t>
            </a:r>
            <a:endParaRPr sz="2000"/>
          </a:p>
        </p:txBody>
      </p:sp>
      <p:sp>
        <p:nvSpPr>
          <p:cNvPr id="324" name="Google Shape;324;p31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25" name="Google Shape;325;p31"/>
          <p:cNvSpPr txBox="1"/>
          <p:nvPr/>
        </p:nvSpPr>
        <p:spPr>
          <a:xfrm>
            <a:off x="1940425" y="6391475"/>
            <a:ext cx="61791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See Trade Studies Slide at end of slides</a:t>
            </a:r>
            <a:endParaRPr b="1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33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Power </a:t>
            </a:r>
            <a:r>
              <a:rPr lang="en-US" sz="3200">
                <a:solidFill>
                  <a:srgbClr val="000000"/>
                </a:solidFill>
              </a:rPr>
              <a:t>Budget</a:t>
            </a:r>
            <a:endParaRPr/>
          </a:p>
        </p:txBody>
      </p:sp>
      <p:sp>
        <p:nvSpPr>
          <p:cNvPr id="331" name="Google Shape;331;p33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lang="en-US" sz="2400">
                <a:solidFill>
                  <a:srgbClr val="000000"/>
                </a:solidFill>
              </a:rPr>
              <a:t>Power sources considered </a:t>
            </a:r>
            <a:endParaRPr sz="2400">
              <a:solidFill>
                <a:srgbClr val="000000"/>
              </a:solidFill>
            </a:endParaRPr>
          </a:p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lang="en-US" sz="2400">
                <a:solidFill>
                  <a:srgbClr val="000000"/>
                </a:solidFill>
              </a:rPr>
              <a:t>List power consumption of all electrical components</a:t>
            </a:r>
            <a:endParaRPr sz="2400">
              <a:solidFill>
                <a:srgbClr val="000000"/>
              </a:solidFill>
            </a:endParaRPr>
          </a:p>
          <a:p>
            <a:pPr indent="-38735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−"/>
            </a:pPr>
            <a:r>
              <a:rPr lang="en-US" sz="2400">
                <a:solidFill>
                  <a:srgbClr val="000000"/>
                </a:solidFill>
              </a:rPr>
              <a:t>All values are to be in watt-hours</a:t>
            </a:r>
            <a:endParaRPr sz="2400">
              <a:solidFill>
                <a:srgbClr val="000000"/>
              </a:solidFill>
            </a:endParaRPr>
          </a:p>
          <a:p>
            <a:pPr indent="-38735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−"/>
            </a:pPr>
            <a:r>
              <a:rPr lang="en-US" sz="2400">
                <a:solidFill>
                  <a:srgbClr val="000000"/>
                </a:solidFill>
              </a:rPr>
              <a:t>Compare to capacity of battery in watt-hours</a:t>
            </a:r>
            <a:endParaRPr sz="2400"/>
          </a:p>
          <a:p>
            <a:pPr indent="-381000" lvl="0" marL="4572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lang="en-US" sz="2400">
                <a:solidFill>
                  <a:srgbClr val="000000"/>
                </a:solidFill>
              </a:rPr>
              <a:t>Identify </a:t>
            </a:r>
            <a:r>
              <a:rPr lang="en-US" sz="2400">
                <a:solidFill>
                  <a:srgbClr val="000000"/>
                </a:solidFill>
              </a:rPr>
              <a:t>how long rover can operate on batteries</a:t>
            </a:r>
            <a:endParaRPr sz="2400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332" name="Google Shape;332;p33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5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Software Design</a:t>
            </a:r>
            <a:endParaRPr/>
          </a:p>
        </p:txBody>
      </p:sp>
      <p:sp>
        <p:nvSpPr>
          <p:cNvPr id="338" name="Google Shape;338;p35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8862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lang="en-US" sz="2000">
                <a:solidFill>
                  <a:schemeClr val="dk1"/>
                </a:solidFill>
              </a:rPr>
              <a:t>Software development environmen</a:t>
            </a:r>
            <a:r>
              <a:rPr lang="en-US" sz="2000"/>
              <a:t>t, and plan</a:t>
            </a:r>
            <a:endParaRPr sz="2000"/>
          </a:p>
          <a:p>
            <a:pPr indent="-38862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Flow Chart of software</a:t>
            </a:r>
            <a:endParaRPr sz="2000"/>
          </a:p>
          <a:p>
            <a:pPr indent="-36195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Identify software states and how software transitions to each state</a:t>
            </a:r>
            <a:endParaRPr sz="2000"/>
          </a:p>
          <a:p>
            <a:pPr indent="-374650" lvl="2" marL="16764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■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Power up</a:t>
            </a:r>
            <a:endParaRPr/>
          </a:p>
          <a:p>
            <a:pPr indent="-374650" lvl="2" marL="16764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■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Integration</a:t>
            </a:r>
            <a:endParaRPr/>
          </a:p>
          <a:p>
            <a:pPr indent="-374650" lvl="2" marL="16764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■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Launch</a:t>
            </a:r>
            <a:endParaRPr/>
          </a:p>
          <a:p>
            <a:pPr indent="-374650" lvl="2" marL="16764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■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Deployment</a:t>
            </a:r>
            <a:endParaRPr/>
          </a:p>
          <a:p>
            <a:pPr indent="-374650" lvl="2" marL="16764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■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Landing</a:t>
            </a:r>
            <a:endParaRPr/>
          </a:p>
          <a:p>
            <a:pPr indent="-374650" lvl="2" marL="16764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■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 operation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06400" lvl="2" marL="16764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000"/>
              <a:buChar char="■"/>
            </a:pPr>
            <a:r>
              <a:rPr lang="en-US" sz="2000">
                <a:solidFill>
                  <a:srgbClr val="000000"/>
                </a:solidFill>
              </a:rPr>
              <a:t>Commanding</a:t>
            </a:r>
            <a:endParaRPr sz="2000">
              <a:solidFill>
                <a:srgbClr val="000000"/>
              </a:solidFill>
            </a:endParaRPr>
          </a:p>
        </p:txBody>
      </p:sp>
      <p:sp>
        <p:nvSpPr>
          <p:cNvPr id="339" name="Google Shape;339;p35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4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Acronyms</a:t>
            </a:r>
            <a:endParaRPr/>
          </a:p>
        </p:txBody>
      </p:sp>
      <p:sp>
        <p:nvSpPr>
          <p:cNvPr id="62" name="Google Shape;62;p4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a list of acronyms used throughout the presentation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○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Used as reference only. Does not need to be read through</a:t>
            </a:r>
            <a:endParaRPr/>
          </a:p>
        </p:txBody>
      </p:sp>
      <p:sp>
        <p:nvSpPr>
          <p:cNvPr id="63" name="Google Shape;63;p4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36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Lander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Integration</a:t>
            </a:r>
            <a:endParaRPr/>
          </a:p>
        </p:txBody>
      </p:sp>
      <p:sp>
        <p:nvSpPr>
          <p:cNvPr id="345" name="Google Shape;345;p36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design and construction of payload section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lang="en-US" sz="2000">
                <a:solidFill>
                  <a:srgbClr val="000000"/>
                </a:solidFill>
              </a:rPr>
              <a:t>Include a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ny mechanisms that interact with </a:t>
            </a:r>
            <a:r>
              <a:rPr lang="en-US" sz="2000">
                <a:solidFill>
                  <a:srgbClr val="000000"/>
                </a:solidFill>
              </a:rPr>
              <a:t>lander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how </a:t>
            </a:r>
            <a:r>
              <a:rPr lang="en-US" sz="2400">
                <a:solidFill>
                  <a:srgbClr val="000000"/>
                </a:solidFill>
              </a:rPr>
              <a:t>Lander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is configured for payload integration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process of payload integration</a:t>
            </a:r>
            <a:endParaRPr/>
          </a:p>
        </p:txBody>
      </p:sp>
      <p:sp>
        <p:nvSpPr>
          <p:cNvPr id="346" name="Google Shape;346;p36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37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Ground Station Description</a:t>
            </a:r>
            <a:endParaRPr/>
          </a:p>
        </p:txBody>
      </p:sp>
      <p:sp>
        <p:nvSpPr>
          <p:cNvPr id="354" name="Google Shape;354;p37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n-US">
                <a:solidFill>
                  <a:srgbClr val="000000"/>
                </a:solidFill>
              </a:rPr>
              <a:t>Design of ground station</a:t>
            </a:r>
            <a:endParaRPr>
              <a:solidFill>
                <a:srgbClr val="000000"/>
              </a:solidFill>
            </a:endParaRPr>
          </a:p>
          <a:p>
            <a:pPr indent="-3556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○"/>
            </a:pPr>
            <a:r>
              <a:rPr lang="en-US" sz="2000">
                <a:solidFill>
                  <a:srgbClr val="000000"/>
                </a:solidFill>
              </a:rPr>
              <a:t>Show Block diagram and identify components</a:t>
            </a:r>
            <a:endParaRPr sz="2000">
              <a:solidFill>
                <a:srgbClr val="000000"/>
              </a:solidFill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</p:txBody>
      </p:sp>
      <p:sp>
        <p:nvSpPr>
          <p:cNvPr id="355" name="Google Shape;355;p37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</a:rPr>
              <a:t>‹#›</a:t>
            </a:fld>
            <a:endParaRPr sz="1800">
              <a:solidFill>
                <a:srgbClr val="000000"/>
              </a:solidFill>
            </a:endParaRPr>
          </a:p>
        </p:txBody>
      </p:sp>
      <p:sp>
        <p:nvSpPr>
          <p:cNvPr id="356" name="Google Shape;356;p37"/>
          <p:cNvSpPr txBox="1"/>
          <p:nvPr/>
        </p:nvSpPr>
        <p:spPr>
          <a:xfrm>
            <a:off x="1940425" y="6391475"/>
            <a:ext cx="61791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See Trade Studies Slide at end of slides</a:t>
            </a:r>
            <a:endParaRPr b="1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2e84b6743c8_0_43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Ground Station Radio Trade</a:t>
            </a:r>
            <a:endParaRPr/>
          </a:p>
        </p:txBody>
      </p:sp>
      <p:sp>
        <p:nvSpPr>
          <p:cNvPr id="364" name="Google Shape;364;g2e84b6743c8_0_43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US" sz="2000">
                <a:solidFill>
                  <a:schemeClr val="dk1"/>
                </a:solidFill>
              </a:rPr>
              <a:t>Do trade selection of at least two types of radio systems </a:t>
            </a:r>
            <a:endParaRPr sz="2000">
              <a:solidFill>
                <a:schemeClr val="dk1"/>
              </a:solidFill>
            </a:endParaRPr>
          </a:p>
          <a:p>
            <a:pPr indent="-355600" lvl="1" marL="91440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Char char="○"/>
            </a:pPr>
            <a:r>
              <a:rPr lang="en-US" sz="1500">
                <a:solidFill>
                  <a:schemeClr val="dk1"/>
                </a:solidFill>
              </a:rPr>
              <a:t>Type of radio</a:t>
            </a:r>
            <a:endParaRPr sz="1500">
              <a:solidFill>
                <a:schemeClr val="dk1"/>
              </a:solidFill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lang="en-US" sz="1500">
                <a:solidFill>
                  <a:schemeClr val="dk1"/>
                </a:solidFill>
              </a:rPr>
              <a:t>Frequency</a:t>
            </a:r>
            <a:endParaRPr sz="1500">
              <a:solidFill>
                <a:schemeClr val="dk1"/>
              </a:solidFill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lang="en-US" sz="1500">
                <a:solidFill>
                  <a:schemeClr val="dk1"/>
                </a:solidFill>
              </a:rPr>
              <a:t>Power level</a:t>
            </a:r>
            <a:endParaRPr>
              <a:solidFill>
                <a:srgbClr val="000000"/>
              </a:solidFill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</p:txBody>
      </p:sp>
      <p:sp>
        <p:nvSpPr>
          <p:cNvPr id="365" name="Google Shape;365;g2e84b6743c8_0_43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</a:rPr>
              <a:t>‹#›</a:t>
            </a:fld>
            <a:endParaRPr sz="1800">
              <a:solidFill>
                <a:srgbClr val="000000"/>
              </a:solidFill>
            </a:endParaRPr>
          </a:p>
        </p:txBody>
      </p:sp>
      <p:sp>
        <p:nvSpPr>
          <p:cNvPr id="366" name="Google Shape;366;g2e84b6743c8_0_43"/>
          <p:cNvSpPr txBox="1"/>
          <p:nvPr/>
        </p:nvSpPr>
        <p:spPr>
          <a:xfrm>
            <a:off x="1940425" y="6391475"/>
            <a:ext cx="61791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See Trade Studies Slide at end of slides</a:t>
            </a:r>
            <a:endParaRPr b="1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2e84b6743c8_0_52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Ground Station Antenna Trade</a:t>
            </a:r>
            <a:endParaRPr/>
          </a:p>
        </p:txBody>
      </p:sp>
      <p:sp>
        <p:nvSpPr>
          <p:cNvPr id="374" name="Google Shape;374;g2e84b6743c8_0_52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US" sz="2000">
                <a:solidFill>
                  <a:schemeClr val="dk1"/>
                </a:solidFill>
              </a:rPr>
              <a:t>Do trade selection of antennas</a:t>
            </a:r>
            <a:endParaRPr sz="2000" u="sng">
              <a:solidFill>
                <a:schemeClr val="dk1"/>
              </a:solidFill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lang="en-US" sz="1500">
                <a:solidFill>
                  <a:schemeClr val="dk1"/>
                </a:solidFill>
              </a:rPr>
              <a:t>Type antenna</a:t>
            </a:r>
            <a:endParaRPr sz="1500">
              <a:solidFill>
                <a:schemeClr val="dk1"/>
              </a:solidFill>
            </a:endParaRPr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○"/>
            </a:pPr>
            <a:r>
              <a:rPr lang="en-US" sz="1500">
                <a:solidFill>
                  <a:schemeClr val="dk1"/>
                </a:solidFill>
              </a:rPr>
              <a:t>Antenna pattern</a:t>
            </a:r>
            <a:endParaRPr sz="15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000">
              <a:solidFill>
                <a:srgbClr val="000000"/>
              </a:solidFill>
            </a:endParaRPr>
          </a:p>
        </p:txBody>
      </p:sp>
      <p:sp>
        <p:nvSpPr>
          <p:cNvPr id="375" name="Google Shape;375;g2e84b6743c8_0_52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</a:rPr>
              <a:t>‹#›</a:t>
            </a:fld>
            <a:endParaRPr sz="1800">
              <a:solidFill>
                <a:srgbClr val="000000"/>
              </a:solidFill>
            </a:endParaRPr>
          </a:p>
        </p:txBody>
      </p:sp>
      <p:sp>
        <p:nvSpPr>
          <p:cNvPr id="376" name="Google Shape;376;g2e84b6743c8_0_52"/>
          <p:cNvSpPr txBox="1"/>
          <p:nvPr/>
        </p:nvSpPr>
        <p:spPr>
          <a:xfrm>
            <a:off x="1940425" y="6391475"/>
            <a:ext cx="61791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See Trade Studies Slide at end of slides</a:t>
            </a:r>
            <a:endParaRPr b="1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38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Ground Station Software</a:t>
            </a:r>
            <a:endParaRPr/>
          </a:p>
        </p:txBody>
      </p:sp>
      <p:sp>
        <p:nvSpPr>
          <p:cNvPr id="384" name="Google Shape;384;p38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/>
              <a:t>Describe software development environment</a:t>
            </a:r>
            <a:endParaRPr/>
          </a:p>
          <a:p>
            <a:pPr indent="-3683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-US"/>
              <a:t>Software flow chart</a:t>
            </a:r>
            <a:endParaRPr/>
          </a:p>
        </p:txBody>
      </p:sp>
      <p:sp>
        <p:nvSpPr>
          <p:cNvPr id="385" name="Google Shape;385;p38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</a:rPr>
              <a:t>‹#›</a:t>
            </a:fld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3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Testing</a:t>
            </a:r>
            <a:endParaRPr/>
          </a:p>
        </p:txBody>
      </p:sp>
      <p:sp>
        <p:nvSpPr>
          <p:cNvPr id="391" name="Google Shape;391;p39"/>
          <p:cNvSpPr txBox="1"/>
          <p:nvPr>
            <p:ph idx="12" type="sldNum"/>
          </p:nvPr>
        </p:nvSpPr>
        <p:spPr>
          <a:xfrm>
            <a:off x="8725008" y="6886575"/>
            <a:ext cx="8460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92" name="Google Shape;392;p39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40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n-US" sz="3200">
                <a:solidFill>
                  <a:srgbClr val="000000"/>
                </a:solidFill>
              </a:rPr>
              <a:t>Payload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Testing</a:t>
            </a:r>
            <a:endParaRPr/>
          </a:p>
        </p:txBody>
      </p:sp>
      <p:sp>
        <p:nvSpPr>
          <p:cNvPr id="398" name="Google Shape;398;p40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testing of </a:t>
            </a:r>
            <a:r>
              <a:rPr lang="en-US" sz="2400">
                <a:solidFill>
                  <a:srgbClr val="000000"/>
                </a:solidFill>
              </a:rPr>
              <a:t>payload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subsystems</a:t>
            </a:r>
            <a:endParaRPr sz="2400">
              <a:solidFill>
                <a:srgbClr val="000000"/>
              </a:solidFill>
            </a:endParaRPr>
          </a:p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testing during subsystem integration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functional testing of completed </a:t>
            </a:r>
            <a:r>
              <a:rPr lang="en-US" sz="2400">
                <a:solidFill>
                  <a:srgbClr val="000000"/>
                </a:solidFill>
              </a:rPr>
              <a:t>payload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lang="en-US">
                <a:solidFill>
                  <a:srgbClr val="000000"/>
                </a:solidFill>
              </a:rPr>
              <a:t>Describe testing to determine if payload will survive deployment and landing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99" name="Google Shape;399;p40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41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Testing</a:t>
            </a:r>
            <a:endParaRPr/>
          </a:p>
        </p:txBody>
      </p:sp>
      <p:sp>
        <p:nvSpPr>
          <p:cNvPr id="405" name="Google Shape;405;p41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testing of rocket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Parachute deployment testing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Payload deployment testing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Flight test</a:t>
            </a:r>
            <a:endParaRPr/>
          </a:p>
        </p:txBody>
      </p:sp>
      <p:sp>
        <p:nvSpPr>
          <p:cNvPr id="406" name="Google Shape;406;p41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42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Flight Operations</a:t>
            </a:r>
            <a:endParaRPr/>
          </a:p>
        </p:txBody>
      </p:sp>
      <p:sp>
        <p:nvSpPr>
          <p:cNvPr id="412" name="Google Shape;412;p42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procedures during launch day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Rocket preparation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lang="en-US" sz="2000">
                <a:solidFill>
                  <a:srgbClr val="000000"/>
                </a:solidFill>
              </a:rPr>
              <a:t>Lander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>
                <a:solidFill>
                  <a:srgbClr val="000000"/>
                </a:solidFill>
              </a:rPr>
              <a:t>p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reparation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lang="en-US" sz="2000">
                <a:solidFill>
                  <a:srgbClr val="000000"/>
                </a:solidFill>
              </a:rPr>
              <a:t>Lander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integration into rocket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Preparations at the launch pad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lang="en-US" sz="2000">
                <a:solidFill>
                  <a:srgbClr val="000000"/>
                </a:solidFill>
              </a:rPr>
              <a:t>Lander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arming process</a:t>
            </a:r>
            <a:endParaRPr/>
          </a:p>
        </p:txBody>
      </p:sp>
      <p:sp>
        <p:nvSpPr>
          <p:cNvPr id="413" name="Google Shape;413;p42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43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 Schedule</a:t>
            </a:r>
            <a:endParaRPr/>
          </a:p>
        </p:txBody>
      </p:sp>
      <p:sp>
        <p:nvSpPr>
          <p:cNvPr id="419" name="Google Shape;419;p43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Show a </a:t>
            </a:r>
            <a:r>
              <a:rPr lang="en-US" sz="2400">
                <a:solidFill>
                  <a:srgbClr val="000000"/>
                </a:solidFill>
              </a:rPr>
              <a:t>G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antt chart schedule of the complete development cycle up to </a:t>
            </a:r>
            <a:r>
              <a:rPr lang="en-US" sz="2400">
                <a:solidFill>
                  <a:srgbClr val="000000"/>
                </a:solidFill>
              </a:rPr>
              <a:t>contest date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74650" lvl="1" marL="8636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−"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Component and service schedule</a:t>
            </a:r>
            <a:endParaRPr sz="2200"/>
          </a:p>
          <a:p>
            <a:pPr indent="-37465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−"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When components are bought and lead times for components</a:t>
            </a:r>
            <a:endParaRPr sz="2200"/>
          </a:p>
          <a:p>
            <a:pPr indent="-37465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−"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Services required (contract machining, PCB, etc.)</a:t>
            </a:r>
            <a:endParaRPr sz="2200"/>
          </a:p>
        </p:txBody>
      </p:sp>
      <p:sp>
        <p:nvSpPr>
          <p:cNvPr id="420" name="Google Shape;420;p43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Systems Overview</a:t>
            </a:r>
            <a:endParaRPr/>
          </a:p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Presenter name here</a:t>
            </a:r>
            <a:endParaRPr/>
          </a:p>
        </p:txBody>
      </p:sp>
      <p:sp>
        <p:nvSpPr>
          <p:cNvPr id="69" name="Google Shape;69;p5"/>
          <p:cNvSpPr txBox="1"/>
          <p:nvPr>
            <p:ph idx="12" type="sldNum"/>
          </p:nvPr>
        </p:nvSpPr>
        <p:spPr>
          <a:xfrm>
            <a:off x="8725008" y="6886575"/>
            <a:ext cx="8460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0" name="Google Shape;70;p5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44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 Budget</a:t>
            </a:r>
            <a:endParaRPr/>
          </a:p>
        </p:txBody>
      </p:sp>
      <p:sp>
        <p:nvSpPr>
          <p:cNvPr id="426" name="Google Shape;426;p44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Show budget for all parts of the program</a:t>
            </a:r>
            <a:endParaRPr/>
          </a:p>
          <a:p>
            <a:pPr indent="-37465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−"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Components</a:t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9100" lvl="2" marL="16764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200"/>
              <a:buChar char="■"/>
            </a:pPr>
            <a:r>
              <a:rPr lang="en-US" sz="2200">
                <a:solidFill>
                  <a:srgbClr val="000000"/>
                </a:solidFill>
              </a:rPr>
              <a:t>Split out rocket and rover into separate tables</a:t>
            </a:r>
            <a:endParaRPr sz="2200">
              <a:solidFill>
                <a:srgbClr val="000000"/>
              </a:solidFill>
            </a:endParaRPr>
          </a:p>
          <a:p>
            <a:pPr indent="-37465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−"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Services</a:t>
            </a:r>
            <a:endParaRPr sz="2200"/>
          </a:p>
          <a:p>
            <a:pPr indent="-37465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Noto Sans Symbols"/>
              <a:buChar char="−"/>
            </a:pPr>
            <a:r>
              <a:rPr b="0" i="0" lang="en-US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Travel expenses</a:t>
            </a:r>
            <a:endParaRPr sz="2200"/>
          </a:p>
        </p:txBody>
      </p:sp>
      <p:sp>
        <p:nvSpPr>
          <p:cNvPr id="427" name="Google Shape;427;p44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45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Summary</a:t>
            </a:r>
            <a:endParaRPr/>
          </a:p>
        </p:txBody>
      </p:sp>
      <p:sp>
        <p:nvSpPr>
          <p:cNvPr id="433" name="Google Shape;433;p45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Describe state of development efforts, any accomplishments, issues, and way forward</a:t>
            </a:r>
            <a:endParaRPr/>
          </a:p>
        </p:txBody>
      </p:sp>
      <p:sp>
        <p:nvSpPr>
          <p:cNvPr id="434" name="Google Shape;434;p45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46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Instructions</a:t>
            </a:r>
            <a:endParaRPr/>
          </a:p>
        </p:txBody>
      </p:sp>
      <p:sp>
        <p:nvSpPr>
          <p:cNvPr id="440" name="Google Shape;440;p46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Slides are a template describing information needed.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Each section can be expanded into more slides as needed. Don't try cramming each listed topic on the same slide.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Place team/school logo in the top left corner.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Put page numbers on the slides.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Formatting and background can be customized. This document is distributed as PDF to force you to make your own.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 not include animations or videos as reviewers may not have compatible software.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Submit PDR in pdf format for maximum compatibility.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 not include this slide in the presentation. Yes, some one will.</a:t>
            </a:r>
            <a:endParaRPr/>
          </a:p>
        </p:txBody>
      </p:sp>
      <p:sp>
        <p:nvSpPr>
          <p:cNvPr id="441" name="Google Shape;441;p46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7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47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</a:pPr>
            <a:r>
              <a:rPr lang="en-US"/>
              <a:t>Trade Studies</a:t>
            </a:r>
            <a:endParaRPr/>
          </a:p>
        </p:txBody>
      </p:sp>
      <p:sp>
        <p:nvSpPr>
          <p:cNvPr id="449" name="Google Shape;449;p47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975" lIns="111975" spcFirstLastPara="1" rIns="111975" wrap="square" tIns="111975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>
                <a:solidFill>
                  <a:schemeClr val="dk1"/>
                </a:solidFill>
              </a:rPr>
              <a:t>Recommendations for trade studies:</a:t>
            </a:r>
            <a:endParaRPr b="1" sz="2400">
              <a:solidFill>
                <a:schemeClr val="dk1"/>
              </a:solidFill>
            </a:endParaRPr>
          </a:p>
          <a:p>
            <a:pPr indent="-311150" lvl="1" marL="7429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</a:pPr>
            <a:r>
              <a:rPr lang="en-US" sz="2200">
                <a:solidFill>
                  <a:schemeClr val="dk1"/>
                </a:solidFill>
              </a:rPr>
              <a:t>Tabular format</a:t>
            </a:r>
            <a:endParaRPr sz="2200">
              <a:solidFill>
                <a:schemeClr val="dk1"/>
              </a:solidFill>
            </a:endParaRPr>
          </a:p>
          <a:p>
            <a:pPr indent="-311150" lvl="1" marL="74295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200"/>
              <a:buChar char="–"/>
            </a:pPr>
            <a:r>
              <a:rPr lang="en-US" sz="2200">
                <a:solidFill>
                  <a:schemeClr val="dk1"/>
                </a:solidFill>
              </a:rPr>
              <a:t>Discuss criteria for selection</a:t>
            </a:r>
            <a:endParaRPr sz="2200">
              <a:solidFill>
                <a:schemeClr val="dk1"/>
              </a:solidFill>
            </a:endParaRPr>
          </a:p>
          <a:p>
            <a:pPr indent="-266700" lvl="2" marL="114300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>
                <a:solidFill>
                  <a:schemeClr val="dk1"/>
                </a:solidFill>
              </a:rPr>
              <a:t>Studied configurations</a:t>
            </a:r>
            <a:endParaRPr sz="2200">
              <a:solidFill>
                <a:schemeClr val="dk1"/>
              </a:solidFill>
            </a:endParaRPr>
          </a:p>
          <a:p>
            <a:pPr indent="-266700" lvl="2" marL="114300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>
                <a:solidFill>
                  <a:schemeClr val="dk1"/>
                </a:solidFill>
              </a:rPr>
              <a:t>Assessment criteria and ranking </a:t>
            </a:r>
            <a:endParaRPr sz="220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>
                <a:solidFill>
                  <a:schemeClr val="dk1"/>
                </a:solidFill>
              </a:rPr>
              <a:t>Be clear on final component/configuration selections</a:t>
            </a:r>
            <a:endParaRPr b="1" sz="240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>
                <a:solidFill>
                  <a:schemeClr val="dk1"/>
                </a:solidFill>
              </a:rPr>
              <a:t>When using hardware from previous years, do the same</a:t>
            </a:r>
            <a:endParaRPr b="1" sz="2400">
              <a:solidFill>
                <a:schemeClr val="dk1"/>
              </a:solidFill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b="1" lang="en-US" sz="2400">
                <a:solidFill>
                  <a:schemeClr val="dk1"/>
                </a:solidFill>
              </a:rPr>
              <a:t>Be consistent with trade study presentations</a:t>
            </a:r>
            <a:endParaRPr/>
          </a:p>
        </p:txBody>
      </p:sp>
      <p:sp>
        <p:nvSpPr>
          <p:cNvPr id="450" name="Google Shape;450;p47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</a:rPr>
              <a:t>‹#›</a:t>
            </a:fld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6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Mission Summary</a:t>
            </a:r>
            <a:endParaRPr/>
          </a:p>
        </p:txBody>
      </p:sp>
      <p:sp>
        <p:nvSpPr>
          <p:cNvPr id="76" name="Google Shape;76;p6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Overview of mission objectives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Include any external objectives</a:t>
            </a:r>
            <a:endParaRPr/>
          </a:p>
        </p:txBody>
      </p:sp>
      <p:sp>
        <p:nvSpPr>
          <p:cNvPr id="77" name="Google Shape;77;p6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7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 Requirement Summary</a:t>
            </a:r>
            <a:endParaRPr/>
          </a:p>
        </p:txBody>
      </p:sp>
      <p:sp>
        <p:nvSpPr>
          <p:cNvPr id="83" name="Google Shape;83;p7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Overview of system (mission) level requirements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bullets or table to demonstrate understanding of requirements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Include requirements for the </a:t>
            </a:r>
            <a:r>
              <a:rPr lang="en-US" sz="2000">
                <a:solidFill>
                  <a:srgbClr val="000000"/>
                </a:solidFill>
              </a:rPr>
              <a:t>jumping robot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Include requirements for the rocket</a:t>
            </a:r>
            <a:endParaRPr/>
          </a:p>
        </p:txBody>
      </p:sp>
      <p:sp>
        <p:nvSpPr>
          <p:cNvPr id="84" name="Google Shape;84;p7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8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 Level C</a:t>
            </a:r>
            <a:r>
              <a:rPr lang="en-US" sz="3200">
                <a:solidFill>
                  <a:srgbClr val="000000"/>
                </a:solidFill>
              </a:rPr>
              <a:t>oncept </a:t>
            </a: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Trade and Selection</a:t>
            </a:r>
            <a:endParaRPr/>
          </a:p>
        </p:txBody>
      </p:sp>
      <p:sp>
        <p:nvSpPr>
          <p:cNvPr id="90" name="Google Shape;90;p8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 preliminary system-level design concepts which were considered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lang="en-US" sz="2000">
                <a:solidFill>
                  <a:srgbClr val="000000"/>
                </a:solidFill>
              </a:rPr>
              <a:t>Overall design concepts </a:t>
            </a:r>
            <a:endParaRPr sz="2000">
              <a:solidFill>
                <a:srgbClr val="000000"/>
              </a:solidFill>
            </a:endParaRPr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Configurations of rocket and </a:t>
            </a:r>
            <a:r>
              <a:rPr lang="en-US" sz="2000">
                <a:solidFill>
                  <a:srgbClr val="000000"/>
                </a:solidFill>
              </a:rPr>
              <a:t>robot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195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−"/>
            </a:pPr>
            <a:r>
              <a:rPr lang="en-US" sz="2000">
                <a:solidFill>
                  <a:srgbClr val="000000"/>
                </a:solidFill>
              </a:rPr>
              <a:t>Teams can break up into small groups and come up with independent design concepts</a:t>
            </a:r>
            <a:endParaRPr sz="2000">
              <a:solidFill>
                <a:srgbClr val="000000"/>
              </a:solidFill>
            </a:endParaRPr>
          </a:p>
          <a:p>
            <a:pPr indent="-361950" lvl="1" marL="86360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−"/>
            </a:pPr>
            <a:r>
              <a:rPr lang="en-US" sz="2000">
                <a:solidFill>
                  <a:schemeClr val="dk1"/>
                </a:solidFill>
              </a:rPr>
              <a:t>Show at least 2 different concepts </a:t>
            </a:r>
            <a:endParaRPr sz="2000">
              <a:solidFill>
                <a:schemeClr val="dk1"/>
              </a:solidFill>
            </a:endParaRPr>
          </a:p>
          <a:p>
            <a:pPr indent="-36195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 criteria for final configuration selection</a:t>
            </a:r>
            <a:endParaRPr sz="2000"/>
          </a:p>
          <a:p>
            <a:pPr indent="-36195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Include sketches and diagrams of various concepts considered.</a:t>
            </a:r>
            <a:endParaRPr sz="2000"/>
          </a:p>
          <a:p>
            <a:pPr indent="-36195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Include variations on CONOPS considered</a:t>
            </a:r>
            <a:endParaRPr sz="2000">
              <a:solidFill>
                <a:srgbClr val="000000"/>
              </a:solidFill>
            </a:endParaRPr>
          </a:p>
        </p:txBody>
      </p:sp>
      <p:sp>
        <p:nvSpPr>
          <p:cNvPr id="91" name="Google Shape;91;p8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2" name="Google Shape;92;p8"/>
          <p:cNvSpPr txBox="1"/>
          <p:nvPr/>
        </p:nvSpPr>
        <p:spPr>
          <a:xfrm>
            <a:off x="1949163" y="6635000"/>
            <a:ext cx="6179100" cy="4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See Trade Studies Slide at end of slides</a:t>
            </a:r>
            <a:endParaRPr b="1" i="0" sz="2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9"/>
          <p:cNvSpPr txBox="1"/>
          <p:nvPr>
            <p:ph type="title"/>
          </p:nvPr>
        </p:nvSpPr>
        <p:spPr>
          <a:xfrm>
            <a:off x="503237" y="301625"/>
            <a:ext cx="9066300" cy="65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28200">
            <a:noAutofit/>
          </a:bodyPr>
          <a:lstStyle/>
          <a:p>
            <a:pPr indent="0" lvl="0" marL="0" marR="0" rt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 Concept of Operations (C</a:t>
            </a:r>
            <a:r>
              <a:rPr lang="en-US" sz="3200">
                <a:solidFill>
                  <a:srgbClr val="000000"/>
                </a:solidFill>
              </a:rPr>
              <a:t>ONOPS)</a:t>
            </a:r>
            <a:endParaRPr/>
          </a:p>
        </p:txBody>
      </p:sp>
      <p:sp>
        <p:nvSpPr>
          <p:cNvPr id="98" name="Google Shape;98;p9"/>
          <p:cNvSpPr txBox="1"/>
          <p:nvPr>
            <p:ph idx="1" type="body"/>
          </p:nvPr>
        </p:nvSpPr>
        <p:spPr>
          <a:xfrm>
            <a:off x="503237" y="1768475"/>
            <a:ext cx="9066300" cy="49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1150">
            <a:noAutofit/>
          </a:bodyPr>
          <a:lstStyle/>
          <a:p>
            <a:pPr indent="-330200" lvl="0" marL="43180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 overview of operations of the system from launch to landing to </a:t>
            </a:r>
            <a:r>
              <a:rPr lang="en-US" sz="2400">
                <a:solidFill>
                  <a:srgbClr val="000000"/>
                </a:solidFill>
              </a:rPr>
              <a:t>robot</a:t>
            </a: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operations.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Launch and descent operations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lang="en-US" sz="2000">
                <a:solidFill>
                  <a:srgbClr val="000000"/>
                </a:solidFill>
              </a:rPr>
              <a:t>Robot</a:t>
            </a: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operations</a:t>
            </a:r>
            <a:endParaRPr/>
          </a:p>
          <a:p>
            <a:pPr indent="-330200" lvl="1" marL="8636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Noto Sans Symbols"/>
              <a:buChar char="−"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Post-launch recovery</a:t>
            </a:r>
            <a:endParaRPr/>
          </a:p>
          <a:p>
            <a:pPr indent="-330200" lvl="0" marL="431800" marR="0" rtl="0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Simple flow diagrams and cartoons are a good way to present the CONOPS</a:t>
            </a:r>
            <a:endParaRPr/>
          </a:p>
        </p:txBody>
      </p:sp>
      <p:sp>
        <p:nvSpPr>
          <p:cNvPr id="99" name="Google Shape;99;p9"/>
          <p:cNvSpPr txBox="1"/>
          <p:nvPr>
            <p:ph idx="12" type="sldNum"/>
          </p:nvPr>
        </p:nvSpPr>
        <p:spPr>
          <a:xfrm>
            <a:off x="8841501" y="6886575"/>
            <a:ext cx="729600" cy="5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975" lIns="111975" spcFirstLastPara="1" rIns="111975" wrap="square" tIns="1119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