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</p:sldIdLst>
  <p:sldSz cy="7559675" cx="10080625"/>
  <p:notesSz cx="7772400" cy="10058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3" roundtripDataSignature="AMtx7mjLWBEe2clhwKBkALncGaQK9dta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20" Type="http://schemas.openxmlformats.org/officeDocument/2006/relationships/slide" Target="slides/slide16.xml"/><Relationship Id="rId63" Type="http://customschemas.google.com/relationships/presentationmetadata" Target="metadata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60" Type="http://schemas.openxmlformats.org/officeDocument/2006/relationships/slide" Target="slides/slide56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59" Type="http://schemas.openxmlformats.org/officeDocument/2006/relationships/slide" Target="slides/slide55.xml"/><Relationship Id="rId14" Type="http://schemas.openxmlformats.org/officeDocument/2006/relationships/slide" Target="slides/slide10.xml"/><Relationship Id="rId58" Type="http://schemas.openxmlformats.org/officeDocument/2006/relationships/slide" Target="slides/slide5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12" type="sldNum"/>
          </p:nvPr>
        </p:nvSpPr>
        <p:spPr>
          <a:xfrm>
            <a:off x="4398962" y="9555162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7772400" cy="10058400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7772400" cy="10058400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/>
          <p:nvPr>
            <p:ph idx="2" type="sldImg"/>
          </p:nvPr>
        </p:nvSpPr>
        <p:spPr>
          <a:xfrm>
            <a:off x="1371600" y="763587"/>
            <a:ext cx="5024437" cy="37671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3" type="hdr"/>
          </p:nvPr>
        </p:nvSpPr>
        <p:spPr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0" type="dt"/>
          </p:nvPr>
        </p:nvSpPr>
        <p:spPr>
          <a:xfrm>
            <a:off x="4398962" y="0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n"/>
          <p:cNvSpPr txBox="1"/>
          <p:nvPr>
            <p:ph idx="11" type="ftr"/>
          </p:nvPr>
        </p:nvSpPr>
        <p:spPr>
          <a:xfrm>
            <a:off x="0" y="9555162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n"/>
          <p:cNvSpPr txBox="1"/>
          <p:nvPr>
            <p:ph idx="4" type="sldNum"/>
          </p:nvPr>
        </p:nvSpPr>
        <p:spPr>
          <a:xfrm>
            <a:off x="4398962" y="9555162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7" name="Google Shape;37;p1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1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0" name="Google Shape;110;p10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0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8" name="Google Shape;118;p11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1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6" name="Google Shape;126;p12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2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3:notes"/>
          <p:cNvSpPr txBox="1"/>
          <p:nvPr>
            <p:ph idx="12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134" name="Google Shape;134;p13:notes"/>
          <p:cNvSpPr/>
          <p:nvPr>
            <p:ph idx="2" type="sldImg"/>
          </p:nvPr>
        </p:nvSpPr>
        <p:spPr>
          <a:xfrm>
            <a:off x="1371600" y="763587"/>
            <a:ext cx="5024400" cy="37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5" name="Google Shape;135;p13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6" name="Google Shape;136;p13:notes"/>
          <p:cNvSpPr txBox="1"/>
          <p:nvPr>
            <p:ph idx="3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43" name="Google Shape;143;p14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50" name="Google Shape;150;p15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57" name="Google Shape;157;p16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4" name="Google Shape;164;p17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1" name="Google Shape;171;p18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8" name="Google Shape;178;p19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5" name="Google Shape;45;p2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2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5" name="Google Shape;185;p21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92" name="Google Shape;192;p20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99" name="Google Shape;199;p22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22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7" name="Google Shape;207;p24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24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3:notes"/>
          <p:cNvSpPr txBox="1"/>
          <p:nvPr>
            <p:ph idx="12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15" name="Google Shape;215;p23:notes"/>
          <p:cNvSpPr/>
          <p:nvPr>
            <p:ph idx="2" type="sldImg"/>
          </p:nvPr>
        </p:nvSpPr>
        <p:spPr>
          <a:xfrm>
            <a:off x="1371600" y="763587"/>
            <a:ext cx="5024400" cy="37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6" name="Google Shape;216;p23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7" name="Google Shape;217;p23:notes"/>
          <p:cNvSpPr txBox="1"/>
          <p:nvPr>
            <p:ph idx="3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46730d0f9a_0_1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24" name="Google Shape;224;g146730d0f9a_0_12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e8a25858c2_0_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31" name="Google Shape;231;g2e8a25858c2_0_0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38" name="Google Shape;238;p25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25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46" name="Google Shape;246;p26:notes"/>
          <p:cNvSpPr/>
          <p:nvPr/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26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54" name="Google Shape;254;p27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27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53" name="Google Shape;53;p3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3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61" name="Google Shape;261;p29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29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8:notes"/>
          <p:cNvSpPr txBox="1"/>
          <p:nvPr>
            <p:ph idx="12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69" name="Google Shape;269;p28:notes"/>
          <p:cNvSpPr/>
          <p:nvPr>
            <p:ph idx="2" type="sldImg"/>
          </p:nvPr>
        </p:nvSpPr>
        <p:spPr>
          <a:xfrm>
            <a:off x="1371600" y="763587"/>
            <a:ext cx="5024400" cy="37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0" name="Google Shape;270;p28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1" name="Google Shape;271;p28:notes"/>
          <p:cNvSpPr txBox="1"/>
          <p:nvPr>
            <p:ph idx="3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78" name="Google Shape;278;p30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30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86" name="Google Shape;286;p34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34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e8a25858c2_0_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94" name="Google Shape;294;g2e8a25858c2_0_6:notes"/>
          <p:cNvSpPr/>
          <p:nvPr/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g2e8a25858c2_0_6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02" name="Google Shape;302;p35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35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10" name="Google Shape;310;p36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36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18" name="Google Shape;318;p37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37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26" name="Google Shape;326;p38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38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34" name="Google Shape;334;p39:notes"/>
          <p:cNvSpPr/>
          <p:nvPr/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39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1" name="Google Shape;61;p4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4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4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42" name="Google Shape;342;p40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40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1:notes"/>
          <p:cNvSpPr txBox="1"/>
          <p:nvPr>
            <p:ph idx="12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49" name="Google Shape;349;p41:notes"/>
          <p:cNvSpPr/>
          <p:nvPr>
            <p:ph idx="2" type="sldImg"/>
          </p:nvPr>
        </p:nvSpPr>
        <p:spPr>
          <a:xfrm>
            <a:off x="1371600" y="763587"/>
            <a:ext cx="5024400" cy="37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0" name="Google Shape;350;p41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1" name="Google Shape;351;p41:notes"/>
          <p:cNvSpPr txBox="1"/>
          <p:nvPr>
            <p:ph idx="3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58" name="Google Shape;358;p42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42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4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66" name="Google Shape;366;p43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43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5cd2771368_1_0:notes"/>
          <p:cNvSpPr txBox="1"/>
          <p:nvPr>
            <p:ph idx="12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74" name="Google Shape;374;g5cd2771368_1_0:notes"/>
          <p:cNvSpPr/>
          <p:nvPr>
            <p:ph idx="2" type="sldImg"/>
          </p:nvPr>
        </p:nvSpPr>
        <p:spPr>
          <a:xfrm>
            <a:off x="1371600" y="763587"/>
            <a:ext cx="5024400" cy="37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5" name="Google Shape;375;g5cd2771368_1_0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6" name="Google Shape;376;g5cd2771368_1_0:notes"/>
          <p:cNvSpPr txBox="1"/>
          <p:nvPr>
            <p:ph idx="3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83" name="Google Shape;383;p44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44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45:notes"/>
          <p:cNvSpPr txBox="1"/>
          <p:nvPr>
            <p:ph idx="12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90" name="Google Shape;390;p45:notes"/>
          <p:cNvSpPr/>
          <p:nvPr>
            <p:ph idx="2" type="sldImg"/>
          </p:nvPr>
        </p:nvSpPr>
        <p:spPr>
          <a:xfrm>
            <a:off x="1371600" y="763587"/>
            <a:ext cx="5024400" cy="37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1" name="Google Shape;391;p45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92" name="Google Shape;392;p45:notes"/>
          <p:cNvSpPr txBox="1"/>
          <p:nvPr>
            <p:ph idx="3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4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99" name="Google Shape;399;p46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46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2e8a25858c2_0_1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07" name="Google Shape;407;g2e8a25858c2_0_12:notes"/>
          <p:cNvSpPr/>
          <p:nvPr/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g2e8a25858c2_0_12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4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15" name="Google Shape;415;p47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p47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9" name="Google Shape;69;p5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4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23" name="Google Shape;423;p48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48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4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31" name="Google Shape;431;p49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49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5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39" name="Google Shape;439;p50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50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5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47" name="Google Shape;447;p51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51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5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55" name="Google Shape;455;p52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52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5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63" name="Google Shape;463;p53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53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5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71" name="Google Shape;471;p54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" name="Google Shape;472;p54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5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79" name="Google Shape;479;p55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55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5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87" name="Google Shape;487;p56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56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7" name="Google Shape;77;p6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6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5" name="Google Shape;85;p7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7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3" name="Google Shape;93;p8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8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9:notes"/>
          <p:cNvSpPr txBox="1"/>
          <p:nvPr>
            <p:ph idx="12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101" name="Google Shape;101;p9:notes"/>
          <p:cNvSpPr/>
          <p:nvPr>
            <p:ph idx="2" type="sldImg"/>
          </p:nvPr>
        </p:nvSpPr>
        <p:spPr>
          <a:xfrm>
            <a:off x="1371600" y="763587"/>
            <a:ext cx="5024400" cy="37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9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3" name="Google Shape;103;p9:notes"/>
          <p:cNvSpPr txBox="1"/>
          <p:nvPr>
            <p:ph idx="3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2f1d245fe40_1_7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g2f1d245fe40_1_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g2f1d245fe40_1_7"/>
          <p:cNvSpPr txBox="1"/>
          <p:nvPr>
            <p:ph idx="10" type="dt"/>
          </p:nvPr>
        </p:nvSpPr>
        <p:spPr>
          <a:xfrm>
            <a:off x="503237" y="6886575"/>
            <a:ext cx="23433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g2f1d245fe40_1_7"/>
          <p:cNvSpPr txBox="1"/>
          <p:nvPr>
            <p:ph idx="11" type="ftr"/>
          </p:nvPr>
        </p:nvSpPr>
        <p:spPr>
          <a:xfrm>
            <a:off x="3448050" y="6886575"/>
            <a:ext cx="31908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g2f1d245fe40_1_7"/>
          <p:cNvSpPr txBox="1"/>
          <p:nvPr>
            <p:ph idx="12" type="sldNum"/>
          </p:nvPr>
        </p:nvSpPr>
        <p:spPr>
          <a:xfrm>
            <a:off x="8970951" y="6886575"/>
            <a:ext cx="6003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2f1d245fe40_1_13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g2f1d245fe40_1_13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94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94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g2f1d245fe40_1_13"/>
          <p:cNvSpPr txBox="1"/>
          <p:nvPr>
            <p:ph idx="10" type="dt"/>
          </p:nvPr>
        </p:nvSpPr>
        <p:spPr>
          <a:xfrm>
            <a:off x="503237" y="6886575"/>
            <a:ext cx="23433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g2f1d245fe40_1_13"/>
          <p:cNvSpPr txBox="1"/>
          <p:nvPr>
            <p:ph idx="11" type="ftr"/>
          </p:nvPr>
        </p:nvSpPr>
        <p:spPr>
          <a:xfrm>
            <a:off x="3448050" y="6886575"/>
            <a:ext cx="31908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g2f1d245fe40_1_13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2f1d245fe40_1_19"/>
          <p:cNvSpPr txBox="1"/>
          <p:nvPr>
            <p:ph idx="10" type="dt"/>
          </p:nvPr>
        </p:nvSpPr>
        <p:spPr>
          <a:xfrm>
            <a:off x="503237" y="6886575"/>
            <a:ext cx="23433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g2f1d245fe40_1_19"/>
          <p:cNvSpPr txBox="1"/>
          <p:nvPr>
            <p:ph idx="11" type="ftr"/>
          </p:nvPr>
        </p:nvSpPr>
        <p:spPr>
          <a:xfrm>
            <a:off x="3448050" y="6886575"/>
            <a:ext cx="31908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g2f1d245fe40_1_19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g2f1d245fe40_1_0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g2f1d245fe40_1_0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4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4000"/>
              </a:lnSpc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g2f1d245fe40_1_0"/>
          <p:cNvSpPr txBox="1"/>
          <p:nvPr>
            <p:ph idx="10" type="dt"/>
          </p:nvPr>
        </p:nvSpPr>
        <p:spPr>
          <a:xfrm>
            <a:off x="503237" y="6886575"/>
            <a:ext cx="23433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g2f1d245fe40_1_0"/>
          <p:cNvSpPr txBox="1"/>
          <p:nvPr>
            <p:ph idx="11" type="ftr"/>
          </p:nvPr>
        </p:nvSpPr>
        <p:spPr>
          <a:xfrm>
            <a:off x="3448050" y="6886575"/>
            <a:ext cx="31908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g2f1d245fe40_1_0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cxnSp>
        <p:nvCxnSpPr>
          <p:cNvPr id="18" name="Google Shape;18;g2f1d245fe40_1_0"/>
          <p:cNvCxnSpPr/>
          <p:nvPr/>
        </p:nvCxnSpPr>
        <p:spPr>
          <a:xfrm flipH="1">
            <a:off x="428525" y="1074737"/>
            <a:ext cx="9131400" cy="1500"/>
          </a:xfrm>
          <a:prstGeom prst="straightConnector1">
            <a:avLst/>
          </a:prstGeom>
          <a:noFill/>
          <a:ln cap="flat" cmpd="sng" w="54700">
            <a:solidFill>
              <a:srgbClr val="3465A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3200"/>
              <a:t>Deployable Sensor 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/>
              <a:t>C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sz="3200"/>
          </a:p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Name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3200"/>
              <a:t>Team Number</a:t>
            </a:r>
            <a:endParaRPr sz="3200"/>
          </a:p>
        </p:txBody>
      </p:sp>
      <p:sp>
        <p:nvSpPr>
          <p:cNvPr id="41" name="Google Shape;41;p1"/>
          <p:cNvSpPr txBox="1"/>
          <p:nvPr>
            <p:ph idx="12" type="sldNum"/>
          </p:nvPr>
        </p:nvSpPr>
        <p:spPr>
          <a:xfrm>
            <a:off x="8970951" y="6886575"/>
            <a:ext cx="6003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1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0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Level </a:t>
            </a:r>
            <a:r>
              <a:rPr lang="en-US"/>
              <a:t>Design</a:t>
            </a:r>
            <a:endParaRPr/>
          </a:p>
        </p:txBody>
      </p:sp>
      <p:sp>
        <p:nvSpPr>
          <p:cNvPr id="114" name="Google Shape;114;p10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30200" lvl="0" marL="4318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Noto Sans Symbols"/>
              <a:buChar char="●"/>
            </a:pPr>
            <a:r>
              <a:rPr lang="en-US">
                <a:solidFill>
                  <a:schemeClr val="dk1"/>
                </a:solidFill>
              </a:rPr>
              <a:t>Present preliminary system-level concept design</a:t>
            </a:r>
            <a:endParaRPr>
              <a:solidFill>
                <a:schemeClr val="dk1"/>
              </a:solidFill>
            </a:endParaRPr>
          </a:p>
          <a:p>
            <a:pPr indent="-330200" lvl="0" marL="4318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Noto Sans Symbols"/>
              <a:buChar char="●"/>
            </a:pPr>
            <a:r>
              <a:rPr lang="en-US">
                <a:solidFill>
                  <a:schemeClr val="dk1"/>
                </a:solidFill>
              </a:rPr>
              <a:t>Configuration of rocket and payload</a:t>
            </a:r>
            <a:endParaRPr>
              <a:solidFill>
                <a:schemeClr val="dk1"/>
              </a:solidFill>
            </a:endParaRPr>
          </a:p>
          <a:p>
            <a:pPr indent="-330200" lvl="0" marL="4318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Noto Sans Symbols"/>
              <a:buChar char="●"/>
            </a:pPr>
            <a:r>
              <a:rPr lang="en-US">
                <a:solidFill>
                  <a:schemeClr val="dk1"/>
                </a:solidFill>
              </a:rPr>
              <a:t>Include sketches and diagrams of various concepts considered.</a:t>
            </a:r>
            <a:endParaRPr>
              <a:solidFill>
                <a:schemeClr val="dk1"/>
              </a:solidFill>
            </a:endParaRPr>
          </a:p>
          <a:p>
            <a:pPr indent="-342900" lvl="0" marL="342900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5" name="Google Shape;115;p10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Concept of Operations</a:t>
            </a:r>
            <a:endParaRPr/>
          </a:p>
        </p:txBody>
      </p:sp>
      <p:sp>
        <p:nvSpPr>
          <p:cNvPr id="122" name="Google Shape;122;p11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overview of operations of the system from launch to landing to </a:t>
            </a:r>
            <a:r>
              <a:rPr lang="en-US"/>
              <a:t>Payload</a:t>
            </a: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operations.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Launch and descent operations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/>
              <a:t>Payload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operations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Post-launch recovery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Simple flow diagrams and cartoons are a good way to present the CONOPS</a:t>
            </a:r>
            <a:endParaRPr/>
          </a:p>
        </p:txBody>
      </p:sp>
      <p:sp>
        <p:nvSpPr>
          <p:cNvPr id="123" name="Google Shape;123;p11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Design</a:t>
            </a:r>
            <a:endParaRPr/>
          </a:p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2"/>
          <p:cNvSpPr txBox="1"/>
          <p:nvPr>
            <p:ph idx="12" type="sldNum"/>
          </p:nvPr>
        </p:nvSpPr>
        <p:spPr>
          <a:xfrm>
            <a:off x="8970951" y="6886575"/>
            <a:ext cx="6003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1" name="Google Shape;131;p12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3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Changes Since PDR</a:t>
            </a:r>
            <a:endParaRPr/>
          </a:p>
        </p:txBody>
      </p:sp>
      <p:sp>
        <p:nvSpPr>
          <p:cNvPr id="139" name="Google Shape;139;p13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Identify all changes of the rocket design since PDR</a:t>
            </a:r>
            <a:endParaRPr/>
          </a:p>
        </p:txBody>
      </p:sp>
      <p:sp>
        <p:nvSpPr>
          <p:cNvPr id="140" name="Google Shape;140;p13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4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/>
              <a:t>Design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Rocket</a:t>
            </a:r>
            <a:endParaRPr/>
          </a:p>
        </p:txBody>
      </p:sp>
      <p:sp>
        <p:nvSpPr>
          <p:cNvPr id="146" name="Google Shape;146;p14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8620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overall rocket design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○"/>
            </a:pPr>
            <a:r>
              <a:rPr lang="en-US" sz="2000">
                <a:solidFill>
                  <a:srgbClr val="1A1A1A"/>
                </a:solidFill>
              </a:rPr>
              <a:t>A drawing of the rocket identifying all of its components and dimensions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■"/>
            </a:pPr>
            <a:r>
              <a:rPr lang="en-US" sz="2000">
                <a:solidFill>
                  <a:srgbClr val="1A1A1A"/>
                </a:solidFill>
              </a:rPr>
              <a:t>Length and diameter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major components and locations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■"/>
            </a:pPr>
            <a:r>
              <a:rPr lang="en-US" sz="2000">
                <a:solidFill>
                  <a:srgbClr val="000000"/>
                </a:solidFill>
              </a:rPr>
              <a:t>Nose cone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■"/>
            </a:pPr>
            <a:r>
              <a:rPr lang="en-US" sz="2000">
                <a:solidFill>
                  <a:srgbClr val="000000"/>
                </a:solidFill>
              </a:rPr>
              <a:t>Number of fins and size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■"/>
            </a:pPr>
            <a:r>
              <a:rPr lang="en-US" sz="2000">
                <a:solidFill>
                  <a:srgbClr val="000000"/>
                </a:solidFill>
              </a:rPr>
              <a:t>Location and size of rail buttons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■"/>
            </a:pPr>
            <a:r>
              <a:rPr lang="en-US" sz="2000">
                <a:solidFill>
                  <a:srgbClr val="000000"/>
                </a:solidFill>
              </a:rPr>
              <a:t>Location of avionics bay if using electronics deployment with altimeter(s)</a:t>
            </a:r>
            <a:endParaRPr sz="2000">
              <a:solidFill>
                <a:srgbClr val="000000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Total on the pad weight of the rocket with the primary and backup motors.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○"/>
            </a:pPr>
            <a:r>
              <a:rPr lang="en-US" sz="2000">
                <a:solidFill>
                  <a:srgbClr val="1A1A1A"/>
                </a:solidFill>
              </a:rPr>
              <a:t>This includes: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■"/>
            </a:pPr>
            <a:r>
              <a:rPr lang="en-US" sz="2000">
                <a:solidFill>
                  <a:srgbClr val="1A1A1A"/>
                </a:solidFill>
              </a:rPr>
              <a:t>All recovery harnesses and parachutes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■"/>
            </a:pPr>
            <a:r>
              <a:rPr lang="en-US" sz="2000">
                <a:solidFill>
                  <a:srgbClr val="1A1A1A"/>
                </a:solidFill>
              </a:rPr>
              <a:t>Primary or backup motor</a:t>
            </a:r>
            <a:endParaRPr sz="2000"/>
          </a:p>
        </p:txBody>
      </p:sp>
      <p:sp>
        <p:nvSpPr>
          <p:cNvPr id="147" name="Google Shape;147;p14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5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Design</a:t>
            </a:r>
            <a:r>
              <a:rPr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Rocket (cont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inued)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5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1A1A1A"/>
              </a:buClr>
              <a:buSzPts val="2000"/>
              <a:buChar char="●"/>
            </a:pPr>
            <a:r>
              <a:rPr lang="en-US" sz="2000">
                <a:solidFill>
                  <a:srgbClr val="1A1A1A"/>
                </a:solidFill>
              </a:rPr>
              <a:t>Identify the rocket’s stability. The center of gravity (CG) must be ahead of the center of pressure (CP) by at least one diameter (caliber) of your rocket.</a:t>
            </a:r>
            <a:endParaRPr sz="2000">
              <a:solidFill>
                <a:srgbClr val="1A1A1A"/>
              </a:solidFill>
            </a:endParaRPr>
          </a:p>
          <a:p>
            <a:pPr indent="-3556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■"/>
            </a:pPr>
            <a:r>
              <a:rPr lang="en-US" sz="2000">
                <a:solidFill>
                  <a:srgbClr val="1A1A1A"/>
                </a:solidFill>
              </a:rPr>
              <a:t>With primary motor</a:t>
            </a:r>
            <a:endParaRPr sz="2000">
              <a:solidFill>
                <a:srgbClr val="1A1A1A"/>
              </a:solidFill>
            </a:endParaRPr>
          </a:p>
          <a:p>
            <a:pPr indent="-3556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■"/>
            </a:pPr>
            <a:r>
              <a:rPr lang="en-US" sz="2000">
                <a:solidFill>
                  <a:srgbClr val="1A1A1A"/>
                </a:solidFill>
              </a:rPr>
              <a:t>With backup motor</a:t>
            </a:r>
            <a:endParaRPr sz="2000">
              <a:solidFill>
                <a:srgbClr val="1A1A1A"/>
              </a:solidFill>
            </a:endParaRPr>
          </a:p>
          <a:p>
            <a:pPr indent="-297180" lvl="0" marL="4572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Noto Sans Symbols"/>
              <a:buChar char="●"/>
            </a:pPr>
            <a:r>
              <a:rPr lang="en-US" sz="2400">
                <a:solidFill>
                  <a:schemeClr val="dk1"/>
                </a:solidFill>
              </a:rPr>
              <a:t>Motor retention method</a:t>
            </a:r>
            <a:endParaRPr sz="2400">
              <a:solidFill>
                <a:schemeClr val="dk1"/>
              </a:solidFill>
            </a:endParaRPr>
          </a:p>
          <a:p>
            <a:pPr indent="-381000" lvl="2" marL="13716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400"/>
              <a:buChar char="■"/>
            </a:pPr>
            <a:r>
              <a:rPr lang="en-US" sz="2400"/>
              <a:t>Friction fit is specifically disallowed</a:t>
            </a:r>
            <a:endParaRPr sz="2000"/>
          </a:p>
        </p:txBody>
      </p:sp>
      <p:sp>
        <p:nvSpPr>
          <p:cNvPr id="154" name="Google Shape;154;p15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6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Materials</a:t>
            </a:r>
            <a:endParaRPr/>
          </a:p>
        </p:txBody>
      </p:sp>
      <p:sp>
        <p:nvSpPr>
          <p:cNvPr id="160" name="Google Shape;160;p16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1" lang="en-US"/>
              <a:t>List of materials used:</a:t>
            </a:r>
            <a:endParaRPr b="1"/>
          </a:p>
          <a:p>
            <a:pPr indent="-347980" lvl="1" marL="1117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Airframe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Nose cone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Type of adhesives used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Rail button source a</a:t>
            </a:r>
            <a:r>
              <a:rPr lang="en-US" sz="2400">
                <a:solidFill>
                  <a:srgbClr val="000000"/>
                </a:solidFill>
              </a:rPr>
              <a:t>nd material</a:t>
            </a:r>
            <a:endParaRPr/>
          </a:p>
          <a:p>
            <a:pPr indent="0" lvl="0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400"/>
          </a:p>
        </p:txBody>
      </p:sp>
      <p:sp>
        <p:nvSpPr>
          <p:cNvPr id="161" name="Google Shape;161;p16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7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System</a:t>
            </a:r>
            <a:endParaRPr/>
          </a:p>
        </p:txBody>
      </p:sp>
      <p:sp>
        <p:nvSpPr>
          <p:cNvPr id="167" name="Google Shape;167;p17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9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1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Parachute selection</a:t>
            </a:r>
            <a:endParaRPr b="1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Size of and how determined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Identify method for protecting parachute and rationale for choice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Dual deploy?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○"/>
            </a:pPr>
            <a:r>
              <a:rPr lang="en-US" sz="2400">
                <a:solidFill>
                  <a:srgbClr val="1A1A1A"/>
                </a:solidFill>
              </a:rPr>
              <a:t>What is the expected descent rate(s)</a:t>
            </a:r>
            <a:endParaRPr sz="2400">
              <a:solidFill>
                <a:srgbClr val="1A1A1A"/>
              </a:solidFill>
            </a:endParaRPr>
          </a:p>
          <a:p>
            <a:pPr indent="-414019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●"/>
            </a:pPr>
            <a:r>
              <a:rPr b="1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Harness</a:t>
            </a:r>
            <a:endParaRPr b="1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Show drawing of recovery harnesses for each part of the rocket</a:t>
            </a:r>
            <a:endParaRPr sz="2400"/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Type of shock cord, lengths and strength</a:t>
            </a:r>
            <a:r>
              <a:rPr lang="en-US" sz="2400"/>
              <a:t>s</a:t>
            </a:r>
            <a:endParaRPr sz="2400"/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/>
              <a:t>Identify l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inkages and </a:t>
            </a:r>
            <a:r>
              <a:rPr lang="en-US" sz="2400"/>
              <a:t>load limits</a:t>
            </a:r>
            <a:endParaRPr sz="2400"/>
          </a:p>
          <a:p>
            <a:pPr indent="-387350" lvl="1" marL="86360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Attachment points, eyebolts, fender washers, etc. and their mo</a:t>
            </a:r>
            <a:r>
              <a:rPr lang="en-US" sz="2400"/>
              <a:t>unting methods</a:t>
            </a:r>
            <a:endParaRPr sz="2400"/>
          </a:p>
        </p:txBody>
      </p:sp>
      <p:sp>
        <p:nvSpPr>
          <p:cNvPr id="168" name="Google Shape;168;p17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8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System Deployment Method</a:t>
            </a:r>
            <a:endParaRPr/>
          </a:p>
        </p:txBody>
      </p:sp>
      <p:sp>
        <p:nvSpPr>
          <p:cNvPr id="174" name="Google Shape;174;p18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●"/>
            </a:pPr>
            <a:r>
              <a:rPr b="1" lang="en-US" sz="2400">
                <a:solidFill>
                  <a:srgbClr val="1A1A1A"/>
                </a:solidFill>
              </a:rPr>
              <a:t>Document method of initiating recovery</a:t>
            </a:r>
            <a:endParaRPr b="1"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Altimeter(s)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○"/>
            </a:pPr>
            <a:r>
              <a:rPr lang="en-US" sz="2400">
                <a:solidFill>
                  <a:srgbClr val="1A1A1A"/>
                </a:solidFill>
              </a:rPr>
              <a:t>Parachute release mechanism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Motor ejection - specify motor delay in seconds for</a:t>
            </a:r>
            <a:endParaRPr sz="2400">
              <a:solidFill>
                <a:srgbClr val="1A1A1A"/>
              </a:solidFill>
            </a:endParaRPr>
          </a:p>
          <a:p>
            <a:pPr indent="-4318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Char char="■"/>
            </a:pPr>
            <a:r>
              <a:rPr lang="en-US" sz="2400">
                <a:solidFill>
                  <a:srgbClr val="1A1A1A"/>
                </a:solidFill>
              </a:rPr>
              <a:t>Primary motor</a:t>
            </a:r>
            <a:endParaRPr sz="2400">
              <a:solidFill>
                <a:srgbClr val="1A1A1A"/>
              </a:solidFill>
            </a:endParaRPr>
          </a:p>
          <a:p>
            <a:pPr indent="-4318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Char char="■"/>
            </a:pPr>
            <a:r>
              <a:rPr lang="en-US" sz="2400">
                <a:solidFill>
                  <a:srgbClr val="1A1A1A"/>
                </a:solidFill>
              </a:rPr>
              <a:t>Secondary motor</a:t>
            </a:r>
            <a:endParaRPr sz="24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1A1A1A"/>
                </a:solidFill>
              </a:rPr>
              <a:t>Any rockets using VMAX motors must use an altimeter that deploys the parachutes as per Tripoli and NAR rules.</a:t>
            </a:r>
            <a:endParaRPr sz="2400">
              <a:solidFill>
                <a:srgbClr val="1A1A1A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b="1" sz="2000"/>
          </a:p>
        </p:txBody>
      </p:sp>
      <p:sp>
        <p:nvSpPr>
          <p:cNvPr id="175" name="Google Shape;175;p18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9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Electronics - if used</a:t>
            </a:r>
            <a:endParaRPr/>
          </a:p>
        </p:txBody>
      </p:sp>
      <p:sp>
        <p:nvSpPr>
          <p:cNvPr id="181" name="Google Shape;181;p19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which commercial altimeter(s) </a:t>
            </a:r>
            <a:r>
              <a:rPr lang="en-US" sz="2000">
                <a:solidFill>
                  <a:srgbClr val="1A1A1A"/>
                </a:solidFill>
              </a:rPr>
              <a:t>will</a:t>
            </a: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 be used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Show wiring diagram of altimeters with charges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the number and size of the pressure ports for altimeter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altimeter preparation steps.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the quantity of black powder to be used to separate each section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the volume of the section to be pressurized with calculated pressure level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charge size testing and results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how sections are secured before the ejection charges separate sections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friction fit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shear pins - number and size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how charges are fired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e-matches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endParaRPr b="1" sz="2000">
              <a:solidFill>
                <a:srgbClr val="1A1A1A"/>
              </a:solidFill>
            </a:endParaRPr>
          </a:p>
        </p:txBody>
      </p:sp>
      <p:sp>
        <p:nvSpPr>
          <p:cNvPr id="182" name="Google Shape;182;p19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Instructions</a:t>
            </a:r>
            <a:endParaRPr/>
          </a:p>
        </p:txBody>
      </p:sp>
      <p:sp>
        <p:nvSpPr>
          <p:cNvPr id="49" name="Google Shape;49;p2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8544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Slides are a template describing information needed.</a:t>
            </a:r>
            <a:endParaRPr b="0" i="0" sz="20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544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Each section can be expanded into more slides as needed. Don't try cramming each listed topic on the same slide.</a:t>
            </a:r>
            <a:endParaRPr sz="2000"/>
          </a:p>
          <a:p>
            <a:pPr indent="-38544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Place team/school logo in the top left corner.</a:t>
            </a:r>
            <a:endParaRPr sz="2000"/>
          </a:p>
          <a:p>
            <a:pPr indent="-38544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Formatting and background can be customized. </a:t>
            </a:r>
            <a:endParaRPr sz="2000"/>
          </a:p>
          <a:p>
            <a:pPr indent="-38544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not include animations or videos as reviewers may not have compatible software.</a:t>
            </a:r>
            <a:endParaRPr sz="2000"/>
          </a:p>
          <a:p>
            <a:pPr indent="-38544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Submit </a:t>
            </a:r>
            <a:r>
              <a:rPr lang="en-US" sz="2000"/>
              <a:t>C</a:t>
            </a: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 in pdf format for maximum compatibility.</a:t>
            </a:r>
            <a:endParaRPr b="0" i="0" sz="20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5445" lvl="0" marL="428625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chemeClr val="dk1"/>
                </a:solidFill>
              </a:rPr>
              <a:t>A PDR should focus on </a:t>
            </a:r>
            <a:r>
              <a:rPr b="1" lang="en-US" sz="2000">
                <a:solidFill>
                  <a:schemeClr val="dk1"/>
                </a:solidFill>
              </a:rPr>
              <a:t>trade studies</a:t>
            </a:r>
            <a:r>
              <a:rPr lang="en-US" sz="2000">
                <a:solidFill>
                  <a:schemeClr val="dk1"/>
                </a:solidFill>
              </a:rPr>
              <a:t>, CDR should focus on final design.</a:t>
            </a:r>
            <a:endParaRPr sz="2000">
              <a:solidFill>
                <a:schemeClr val="dk1"/>
              </a:solidFill>
            </a:endParaRPr>
          </a:p>
          <a:p>
            <a:pPr indent="-385445" lvl="0" marL="428625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chemeClr val="dk1"/>
                </a:solidFill>
              </a:rPr>
              <a:t>Use consistent units (metric or standard).</a:t>
            </a:r>
            <a:endParaRPr sz="2000"/>
          </a:p>
          <a:p>
            <a:pPr indent="-38544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not include this slide in the presentation. Yes, </a:t>
            </a:r>
            <a:r>
              <a:rPr lang="en-US" sz="2000"/>
              <a:t>someone</a:t>
            </a:r>
            <a:r>
              <a:rPr b="0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will.</a:t>
            </a:r>
            <a:endParaRPr sz="2000"/>
          </a:p>
        </p:txBody>
      </p:sp>
      <p:sp>
        <p:nvSpPr>
          <p:cNvPr id="50" name="Google Shape;50;p2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1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Motor Selection</a:t>
            </a:r>
            <a:endParaRPr/>
          </a:p>
        </p:txBody>
      </p:sp>
      <p:sp>
        <p:nvSpPr>
          <p:cNvPr id="188" name="Google Shape;188;p21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Identify primary motor selection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Calculate thrust to on pad weight ratio using average thrust of the primary motor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○"/>
            </a:pPr>
            <a:r>
              <a:rPr lang="en-US" sz="2000">
                <a:solidFill>
                  <a:srgbClr val="1A1A1A"/>
                </a:solidFill>
              </a:rPr>
              <a:t>Thrust to weight ratio must be a minimum of 5:1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Identify back up motor selection and what changes to rocket would be required to successfully comply with contest rules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Calculate thrust to on pad weight ratio using average thrust of the backup motor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○"/>
            </a:pPr>
            <a:r>
              <a:rPr lang="en-US" sz="2000">
                <a:solidFill>
                  <a:srgbClr val="1A1A1A"/>
                </a:solidFill>
              </a:rPr>
              <a:t>Thrust to weight ratio must be a minimum of 5:1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Include a simulation plot for the primary motor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Include a simulation plot for the backup motor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189" name="Google Shape;189;p21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0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Altitude Recording Altimeter</a:t>
            </a:r>
            <a:endParaRPr/>
          </a:p>
        </p:txBody>
      </p:sp>
      <p:sp>
        <p:nvSpPr>
          <p:cNvPr id="195" name="Google Shape;195;p20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the commercial altimete</a:t>
            </a:r>
            <a:r>
              <a:rPr lang="en-US" sz="2000">
                <a:solidFill>
                  <a:srgbClr val="1A1A1A"/>
                </a:solidFill>
              </a:rPr>
              <a:t>r</a:t>
            </a: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>
                <a:solidFill>
                  <a:srgbClr val="1A1A1A"/>
                </a:solidFill>
              </a:rPr>
              <a:t>to</a:t>
            </a: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 be used</a:t>
            </a:r>
            <a:r>
              <a:rPr lang="en-US" sz="2000">
                <a:solidFill>
                  <a:srgbClr val="1A1A1A"/>
                </a:solidFill>
              </a:rPr>
              <a:t> to officially record the rocket’s altitude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If using a commercial altimeter for deployment, it can be designated the altitude recording altimeter</a:t>
            </a:r>
            <a:endParaRPr sz="2000">
              <a:solidFill>
                <a:srgbClr val="1A1A1A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1A1A1A"/>
              </a:solidFill>
            </a:endParaRPr>
          </a:p>
        </p:txBody>
      </p:sp>
      <p:sp>
        <p:nvSpPr>
          <p:cNvPr id="196" name="Google Shape;196;p20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3200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Design</a:t>
            </a:r>
            <a:endParaRPr/>
          </a:p>
        </p:txBody>
      </p:sp>
      <p:sp>
        <p:nvSpPr>
          <p:cNvPr id="203" name="Google Shape;203;p22"/>
          <p:cNvSpPr txBox="1"/>
          <p:nvPr>
            <p:ph idx="12" type="sldNum"/>
          </p:nvPr>
        </p:nvSpPr>
        <p:spPr>
          <a:xfrm>
            <a:off x="8970951" y="6886575"/>
            <a:ext cx="6003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4" name="Google Shape;204;p22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4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 Overview</a:t>
            </a:r>
            <a:endParaRPr/>
          </a:p>
        </p:txBody>
      </p:sp>
      <p:sp>
        <p:nvSpPr>
          <p:cNvPr id="211" name="Google Shape;211;p24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block diagram or picture of </a:t>
            </a:r>
            <a:r>
              <a:rPr lang="en-US"/>
              <a:t>payload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major components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Dimensions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2" name="Google Shape;212;p24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3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Changes Since PDR</a:t>
            </a:r>
            <a:endParaRPr/>
          </a:p>
        </p:txBody>
      </p:sp>
      <p:sp>
        <p:nvSpPr>
          <p:cNvPr id="220" name="Google Shape;220;p23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Identify all changes of the payload design since PDR</a:t>
            </a:r>
            <a:endParaRPr/>
          </a:p>
        </p:txBody>
      </p:sp>
      <p:sp>
        <p:nvSpPr>
          <p:cNvPr id="221" name="Google Shape;221;p23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46730d0f9a_0_12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Aerobraking</a:t>
            </a:r>
            <a:r>
              <a:rPr lang="en-US" sz="3200">
                <a:solidFill>
                  <a:srgbClr val="000000"/>
                </a:solidFill>
              </a:rPr>
              <a:t> Descent Control</a:t>
            </a:r>
            <a:endParaRPr/>
          </a:p>
        </p:txBody>
      </p:sp>
      <p:sp>
        <p:nvSpPr>
          <p:cNvPr id="227" name="Google Shape;227;g146730d0f9a_0_12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</a:rPr>
              <a:t>Describe how payload descent is controlled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Shape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Structural Design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Descent rate calculation</a:t>
            </a:r>
            <a:endParaRPr sz="2000">
              <a:solidFill>
                <a:srgbClr val="1A1A1A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1A1A1A"/>
              </a:solidFill>
            </a:endParaRPr>
          </a:p>
        </p:txBody>
      </p:sp>
      <p:sp>
        <p:nvSpPr>
          <p:cNvPr id="228" name="Google Shape;228;g146730d0f9a_0_12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e8a25858c2_0_0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Parachute</a:t>
            </a:r>
            <a:r>
              <a:rPr lang="en-US" sz="3200">
                <a:solidFill>
                  <a:srgbClr val="000000"/>
                </a:solidFill>
              </a:rPr>
              <a:t> Descent Control</a:t>
            </a:r>
            <a:endParaRPr/>
          </a:p>
        </p:txBody>
      </p:sp>
      <p:sp>
        <p:nvSpPr>
          <p:cNvPr id="234" name="Google Shape;234;g2e8a25858c2_0_0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</a:rPr>
              <a:t>Describe how payload descent is controlled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Shape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Color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Descent rate calculation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Attachment to payload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Parachute Release Method</a:t>
            </a:r>
            <a:endParaRPr sz="2000">
              <a:solidFill>
                <a:srgbClr val="1A1A1A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1A1A1A"/>
              </a:solidFill>
            </a:endParaRPr>
          </a:p>
        </p:txBody>
      </p:sp>
      <p:sp>
        <p:nvSpPr>
          <p:cNvPr id="235" name="Google Shape;235;g2e8a25858c2_0_0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5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Mechanical Layout</a:t>
            </a:r>
            <a:endParaRPr/>
          </a:p>
        </p:txBody>
      </p:sp>
      <p:sp>
        <p:nvSpPr>
          <p:cNvPr id="242" name="Google Shape;242;p25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/>
              <a:t>Mechanical design of payload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structure of </a:t>
            </a:r>
            <a:r>
              <a:rPr lang="en-US"/>
              <a:t>Payload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location of major components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major mechanical parts</a:t>
            </a:r>
            <a:endParaRPr/>
          </a:p>
          <a:p>
            <a:pPr indent="-342900" lvl="0" marL="342900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2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25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6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 Mass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Budget</a:t>
            </a:r>
            <a:endParaRPr/>
          </a:p>
        </p:txBody>
      </p:sp>
      <p:sp>
        <p:nvSpPr>
          <p:cNvPr id="250" name="Google Shape;250;p26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98145" lvl="0" marL="42862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●"/>
            </a:pPr>
            <a:r>
              <a:rPr lang="en-US" sz="2200">
                <a:solidFill>
                  <a:schemeClr val="dk1"/>
                </a:solidFill>
              </a:rPr>
              <a:t>Show mass of all components of the selected design</a:t>
            </a:r>
            <a:endParaRPr sz="2200"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−"/>
            </a:pPr>
            <a:r>
              <a:rPr lang="en-US" sz="2400">
                <a:solidFill>
                  <a:schemeClr val="dk1"/>
                </a:solidFill>
              </a:rPr>
              <a:t>Mass of each structural element in grams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−"/>
            </a:pPr>
            <a:r>
              <a:rPr lang="en-US" sz="2400">
                <a:solidFill>
                  <a:schemeClr val="dk1"/>
                </a:solidFill>
              </a:rPr>
              <a:t>Sources/uncertainties – whether the masses are estimates, from data sheets, measured values, etc.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−"/>
            </a:pPr>
            <a:r>
              <a:rPr lang="en-US" sz="2400">
                <a:solidFill>
                  <a:schemeClr val="dk1"/>
                </a:solidFill>
              </a:rPr>
              <a:t>Total mass of all components and structural elements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−"/>
            </a:pPr>
            <a:r>
              <a:rPr lang="en-US" sz="2400">
                <a:solidFill>
                  <a:schemeClr val="dk1"/>
                </a:solidFill>
              </a:rPr>
              <a:t>Margin : The amount of mass (in grams) in which the mass budget meets, exceeds, or falls short of the mass requirement</a:t>
            </a:r>
            <a:endParaRPr/>
          </a:p>
        </p:txBody>
      </p:sp>
      <p:sp>
        <p:nvSpPr>
          <p:cNvPr id="251" name="Google Shape;251;p26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7"/>
          <p:cNvSpPr txBox="1"/>
          <p:nvPr/>
        </p:nvSpPr>
        <p:spPr>
          <a:xfrm>
            <a:off x="416675" y="3346450"/>
            <a:ext cx="9071100" cy="30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Payload Electronics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27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Presentation Outline</a:t>
            </a:r>
            <a:endParaRPr/>
          </a:p>
        </p:txBody>
      </p:sp>
      <p:sp>
        <p:nvSpPr>
          <p:cNvPr id="57" name="Google Shape;57;p3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a simple outline of the presentation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Indicate team member(s) who will present each section</a:t>
            </a:r>
            <a:endParaRPr/>
          </a:p>
        </p:txBody>
      </p:sp>
      <p:sp>
        <p:nvSpPr>
          <p:cNvPr id="58" name="Google Shape;58;p3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9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Electronics</a:t>
            </a:r>
            <a:endParaRPr/>
          </a:p>
        </p:txBody>
      </p:sp>
      <p:sp>
        <p:nvSpPr>
          <p:cNvPr id="265" name="Google Shape;265;p29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Electronic block diagram showing all major components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Processors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Memories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Sensors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Drivers for mechanisms and actuators</a:t>
            </a:r>
            <a:endParaRPr/>
          </a:p>
        </p:txBody>
      </p:sp>
      <p:sp>
        <p:nvSpPr>
          <p:cNvPr id="266" name="Google Shape;266;p29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8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Changes Since PDR</a:t>
            </a:r>
            <a:endParaRPr/>
          </a:p>
        </p:txBody>
      </p:sp>
      <p:sp>
        <p:nvSpPr>
          <p:cNvPr id="274" name="Google Shape;274;p28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Identify all changes of the electronics design since PDR</a:t>
            </a:r>
            <a:endParaRPr/>
          </a:p>
        </p:txBody>
      </p:sp>
      <p:sp>
        <p:nvSpPr>
          <p:cNvPr id="275" name="Google Shape;275;p28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0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Processor and Memory </a:t>
            </a:r>
            <a:r>
              <a:rPr lang="en-US"/>
              <a:t>Selection</a:t>
            </a:r>
            <a:endParaRPr/>
          </a:p>
        </p:txBody>
      </p:sp>
      <p:sp>
        <p:nvSpPr>
          <p:cNvPr id="282" name="Google Shape;282;p30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/>
              <a:t>Describe final selection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Specs of processor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consumption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Speed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Interfaces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3" name="Google Shape;283;p30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4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Sensors</a:t>
            </a:r>
            <a:endParaRPr/>
          </a:p>
        </p:txBody>
      </p:sp>
      <p:sp>
        <p:nvSpPr>
          <p:cNvPr id="290" name="Google Shape;290;p34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17500" lvl="0" marL="457200" marR="0" rtl="0" algn="l">
              <a:lnSpc>
                <a:spcPct val="94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List sensors used in payload</a:t>
            </a:r>
            <a:endParaRPr/>
          </a:p>
          <a:p>
            <a:pPr indent="-317500" lvl="1" marL="914400" marR="0" rtl="0" algn="l">
              <a:lnSpc>
                <a:spcPct val="94000"/>
              </a:lnSpc>
              <a:spcBef>
                <a:spcPts val="80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Function</a:t>
            </a:r>
            <a:endParaRPr/>
          </a:p>
          <a:p>
            <a:pPr indent="-317500" lvl="1" marL="9144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Manufacturer</a:t>
            </a:r>
            <a:endParaRPr/>
          </a:p>
          <a:p>
            <a:pPr indent="-317500" lvl="1" marL="9144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Specs</a:t>
            </a:r>
            <a:endParaRPr/>
          </a:p>
          <a:p>
            <a:pPr indent="-317500" lvl="1" marL="9144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Power consumption</a:t>
            </a:r>
            <a:endParaRPr/>
          </a:p>
          <a:p>
            <a:pPr indent="0" lvl="0" marL="4572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1" name="Google Shape;291;p34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e8a25858c2_0_6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GPS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Sensor</a:t>
            </a:r>
            <a:endParaRPr/>
          </a:p>
        </p:txBody>
      </p:sp>
      <p:sp>
        <p:nvSpPr>
          <p:cNvPr id="298" name="Google Shape;298;g2e8a25858c2_0_6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17500" lvl="0" marL="457200" marR="0" rtl="0" algn="l">
              <a:lnSpc>
                <a:spcPct val="94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GPS receiver</a:t>
            </a:r>
            <a:endParaRPr/>
          </a:p>
          <a:p>
            <a:pPr indent="-317500" lvl="1" marL="9144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Manufacturer</a:t>
            </a:r>
            <a:endParaRPr/>
          </a:p>
          <a:p>
            <a:pPr indent="-317500" lvl="1" marL="9144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Specs</a:t>
            </a:r>
            <a:endParaRPr/>
          </a:p>
          <a:p>
            <a:pPr indent="-317500" lvl="1" marL="9144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Power consumption</a:t>
            </a:r>
            <a:endParaRPr/>
          </a:p>
          <a:p>
            <a:pPr indent="0" lvl="0" marL="4572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9" name="Google Shape;299;g2e8a25858c2_0_6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5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Ground Station Link 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Radio</a:t>
            </a:r>
            <a:endParaRPr/>
          </a:p>
        </p:txBody>
      </p:sp>
      <p:sp>
        <p:nvSpPr>
          <p:cNvPr id="306" name="Google Shape;306;p35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/>
              <a:t>Describe Radio selected</a:t>
            </a:r>
            <a:endParaRPr/>
          </a:p>
          <a:p>
            <a:pPr indent="-374650" lvl="1" marL="74295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Manufacturer</a:t>
            </a:r>
            <a:endParaRPr/>
          </a:p>
          <a:p>
            <a:pPr indent="-374650" lvl="1" marL="74295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Frequency</a:t>
            </a:r>
            <a:endParaRPr/>
          </a:p>
          <a:p>
            <a:pPr indent="-374650" lvl="1" marL="74295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Power consumption</a:t>
            </a:r>
            <a:endParaRPr/>
          </a:p>
        </p:txBody>
      </p:sp>
      <p:sp>
        <p:nvSpPr>
          <p:cNvPr id="307" name="Google Shape;307;p35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6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Ground Station Link 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Radio Antenna</a:t>
            </a:r>
            <a:endParaRPr/>
          </a:p>
        </p:txBody>
      </p:sp>
      <p:sp>
        <p:nvSpPr>
          <p:cNvPr id="314" name="Google Shape;314;p36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/>
              <a:t>Describe antenna selected</a:t>
            </a:r>
            <a:endParaRPr/>
          </a:p>
          <a:p>
            <a:pPr indent="-374650" lvl="1" marL="74295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Manufacturer</a:t>
            </a:r>
            <a:endParaRPr/>
          </a:p>
          <a:p>
            <a:pPr indent="-374650" lvl="1" marL="74295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Frequency</a:t>
            </a:r>
            <a:endParaRPr/>
          </a:p>
          <a:p>
            <a:pPr indent="-374650" lvl="1" marL="74295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Mounting method</a:t>
            </a:r>
            <a:endParaRPr/>
          </a:p>
          <a:p>
            <a:pPr indent="-374650" lvl="1" marL="74295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Location</a:t>
            </a:r>
            <a:endParaRPr/>
          </a:p>
        </p:txBody>
      </p:sp>
      <p:sp>
        <p:nvSpPr>
          <p:cNvPr id="315" name="Google Shape;315;p36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7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</a:t>
            </a:r>
            <a:endParaRPr/>
          </a:p>
        </p:txBody>
      </p:sp>
      <p:sp>
        <p:nvSpPr>
          <p:cNvPr id="322" name="Google Shape;322;p37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/>
              <a:t>Battery selection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/>
              <a:t>Manufacturer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/>
              <a:t>B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attery configuration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capacity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Mounting method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Protection circuits</a:t>
            </a:r>
            <a:endParaRPr/>
          </a:p>
          <a:p>
            <a:pPr indent="-288925" lvl="2" marL="12922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720"/>
              <a:buFont typeface="Noto Sans Symbols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 circuit</a:t>
            </a:r>
            <a:endParaRPr/>
          </a:p>
          <a:p>
            <a:pPr indent="-288925" lvl="2" marL="1292225" marR="0" rtl="0" algn="l">
              <a:lnSpc>
                <a:spcPct val="94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720"/>
              <a:buFont typeface="Noto Sans Symbols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Over-discharge for lithium ion cells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3" name="Google Shape;323;p37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8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 Distribution</a:t>
            </a:r>
            <a:endParaRPr/>
          </a:p>
        </p:txBody>
      </p:sp>
      <p:sp>
        <p:nvSpPr>
          <p:cNvPr id="330" name="Google Shape;330;p38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Electrical Power System Design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/>
              <a:t>Block diagram</a:t>
            </a:r>
            <a:endParaRPr/>
          </a:p>
          <a:p>
            <a:pPr indent="0" lvl="0" marL="914400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distribution to subsystems, mechanisms, actuators</a:t>
            </a:r>
            <a:endParaRPr/>
          </a:p>
        </p:txBody>
      </p:sp>
      <p:sp>
        <p:nvSpPr>
          <p:cNvPr id="331" name="Google Shape;331;p38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9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 </a:t>
            </a:r>
            <a:r>
              <a:rPr lang="en-US"/>
              <a:t>Budget</a:t>
            </a:r>
            <a:endParaRPr/>
          </a:p>
        </p:txBody>
      </p:sp>
      <p:sp>
        <p:nvSpPr>
          <p:cNvPr id="338" name="Google Shape;338;p39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Noto Sans Symbols"/>
              <a:buChar char="●"/>
            </a:pPr>
            <a:r>
              <a:rPr lang="en-US">
                <a:solidFill>
                  <a:schemeClr val="dk1"/>
                </a:solidFill>
              </a:rPr>
              <a:t>List power consumption of all electrical components</a:t>
            </a:r>
            <a:endParaRPr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chemeClr val="dk1"/>
                </a:solidFill>
              </a:rPr>
              <a:t>All values are to be in watt-hours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chemeClr val="dk1"/>
                </a:solidFill>
              </a:rPr>
              <a:t>Compare to capacity of the battery in watt-hours</a:t>
            </a:r>
            <a:endParaRPr sz="2400"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−"/>
            </a:pPr>
            <a:r>
              <a:rPr lang="en-US" sz="2400">
                <a:solidFill>
                  <a:schemeClr val="dk1"/>
                </a:solidFill>
              </a:rPr>
              <a:t>Document how long the Payload can operate on the battery(ies)</a:t>
            </a:r>
            <a:endParaRPr sz="24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39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Organization</a:t>
            </a:r>
            <a:endParaRPr/>
          </a:p>
        </p:txBody>
      </p:sp>
      <p:sp>
        <p:nvSpPr>
          <p:cNvPr id="65" name="Google Shape;65;p4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Single slide listing team members and role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use an organization chart</a:t>
            </a:r>
            <a:endParaRPr/>
          </a:p>
        </p:txBody>
      </p:sp>
      <p:sp>
        <p:nvSpPr>
          <p:cNvPr id="66" name="Google Shape;66;p4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0"/>
          <p:cNvSpPr txBox="1"/>
          <p:nvPr/>
        </p:nvSpPr>
        <p:spPr>
          <a:xfrm>
            <a:off x="530225" y="3346450"/>
            <a:ext cx="9070975" cy="305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Software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40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41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Changes Since PDR</a:t>
            </a:r>
            <a:endParaRPr/>
          </a:p>
        </p:txBody>
      </p:sp>
      <p:sp>
        <p:nvSpPr>
          <p:cNvPr id="354" name="Google Shape;354;p41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Identify all changes of the software design since PDR</a:t>
            </a:r>
            <a:endParaRPr/>
          </a:p>
        </p:txBody>
      </p:sp>
      <p:sp>
        <p:nvSpPr>
          <p:cNvPr id="355" name="Google Shape;355;p41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42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Software Design</a:t>
            </a:r>
            <a:endParaRPr/>
          </a:p>
        </p:txBody>
      </p:sp>
      <p:sp>
        <p:nvSpPr>
          <p:cNvPr id="362" name="Google Shape;362;p42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Flow Chart of the payload software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the software states and how software transitions to each state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up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Integration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Launch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/>
              <a:t>Transmission (bonus)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Landing</a:t>
            </a:r>
            <a:endParaRPr/>
          </a:p>
          <a:p>
            <a:pPr indent="-457200" lvl="0" marL="457200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3" name="Google Shape;363;p42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3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Software Development Plan</a:t>
            </a:r>
            <a:endParaRPr/>
          </a:p>
        </p:txBody>
      </p:sp>
      <p:sp>
        <p:nvSpPr>
          <p:cNvPr id="370" name="Google Shape;370;p43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the software development plan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Prototyping and prototyping environments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Software subsystem development sequence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Development team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 methodology</a:t>
            </a:r>
            <a:endParaRPr/>
          </a:p>
        </p:txBody>
      </p:sp>
      <p:sp>
        <p:nvSpPr>
          <p:cNvPr id="371" name="Google Shape;371;p43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5cd2771368_1_0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Payload Integration</a:t>
            </a:r>
            <a:endParaRPr/>
          </a:p>
        </p:txBody>
      </p:sp>
      <p:sp>
        <p:nvSpPr>
          <p:cNvPr id="379" name="Google Shape;379;g5cd2771368_1_0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/>
              <a:t>Construction of payload section</a:t>
            </a:r>
            <a:endParaRPr/>
          </a:p>
          <a:p>
            <a:pPr indent="-31750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/>
              <a:t>Integration Process</a:t>
            </a:r>
            <a:endParaRPr/>
          </a:p>
        </p:txBody>
      </p:sp>
      <p:sp>
        <p:nvSpPr>
          <p:cNvPr id="380" name="Google Shape;380;g5cd2771368_1_0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44"/>
          <p:cNvSpPr txBox="1"/>
          <p:nvPr/>
        </p:nvSpPr>
        <p:spPr>
          <a:xfrm>
            <a:off x="525462" y="3360737"/>
            <a:ext cx="9070975" cy="305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Station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44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45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Changes Since PDR</a:t>
            </a:r>
            <a:endParaRPr/>
          </a:p>
        </p:txBody>
      </p:sp>
      <p:sp>
        <p:nvSpPr>
          <p:cNvPr id="395" name="Google Shape;395;p45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Identify all changes of the ground station design since PDR</a:t>
            </a:r>
            <a:endParaRPr/>
          </a:p>
        </p:txBody>
      </p:sp>
      <p:sp>
        <p:nvSpPr>
          <p:cNvPr id="396" name="Google Shape;396;p45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46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Station Design</a:t>
            </a:r>
            <a:endParaRPr/>
          </a:p>
        </p:txBody>
      </p:sp>
      <p:sp>
        <p:nvSpPr>
          <p:cNvPr id="403" name="Google Shape;403;p46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block diagram of ground station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all major components</a:t>
            </a:r>
            <a:endParaRPr/>
          </a:p>
        </p:txBody>
      </p:sp>
      <p:sp>
        <p:nvSpPr>
          <p:cNvPr id="404" name="Google Shape;404;p46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2e8a25858c2_0_12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Station </a:t>
            </a:r>
            <a:r>
              <a:rPr lang="en-US"/>
              <a:t>Radio</a:t>
            </a:r>
            <a:endParaRPr/>
          </a:p>
        </p:txBody>
      </p:sp>
      <p:sp>
        <p:nvSpPr>
          <p:cNvPr id="411" name="Google Shape;411;g2e8a25858c2_0_12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/>
              <a:t>Description of radio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/>
              <a:t>Manufacturer and model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/>
              <a:t>Frequency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/>
              <a:t>Transmit power level</a:t>
            </a:r>
            <a:endParaRPr/>
          </a:p>
          <a:p>
            <a:pPr indent="0" lvl="0" marL="914400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g2e8a25858c2_0_12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7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Station Antenna</a:t>
            </a:r>
            <a:endParaRPr/>
          </a:p>
        </p:txBody>
      </p:sp>
      <p:sp>
        <p:nvSpPr>
          <p:cNvPr id="419" name="Google Shape;419;p47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/>
              <a:t>Description of antenna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Type of antenna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Antenna pattern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Range calculation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/>
              <a:t>Identify if m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ounted or hand</a:t>
            </a:r>
            <a:r>
              <a:rPr lang="en-US"/>
              <a:t>-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held</a:t>
            </a:r>
            <a:endParaRPr/>
          </a:p>
        </p:txBody>
      </p:sp>
      <p:sp>
        <p:nvSpPr>
          <p:cNvPr id="420" name="Google Shape;420;p47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Acronyms</a:t>
            </a:r>
            <a:endParaRPr/>
          </a:p>
        </p:txBody>
      </p:sp>
      <p:sp>
        <p:nvSpPr>
          <p:cNvPr id="73" name="Google Shape;73;p5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a list of acronyms used throughout the presentation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Used as reference only. Does not need to be read through</a:t>
            </a:r>
            <a:endParaRPr/>
          </a:p>
        </p:txBody>
      </p:sp>
      <p:sp>
        <p:nvSpPr>
          <p:cNvPr id="74" name="Google Shape;74;p5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48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Station Software</a:t>
            </a:r>
            <a:endParaRPr/>
          </a:p>
        </p:txBody>
      </p:sp>
      <p:sp>
        <p:nvSpPr>
          <p:cNvPr id="427" name="Google Shape;427;p48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Telemetry display </a:t>
            </a:r>
            <a:r>
              <a:rPr lang="en-US"/>
              <a:t>(show prototype of display)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any commercial or open source software packages to be used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Real time plotting if implemented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28" name="Google Shape;428;p48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49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Station Portability</a:t>
            </a:r>
            <a:endParaRPr/>
          </a:p>
        </p:txBody>
      </p:sp>
      <p:sp>
        <p:nvSpPr>
          <p:cNvPr id="435" name="Google Shape;435;p49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how ground station can be made portable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Battery operation life of ground station</a:t>
            </a:r>
            <a:endParaRPr/>
          </a:p>
        </p:txBody>
      </p:sp>
      <p:sp>
        <p:nvSpPr>
          <p:cNvPr id="436" name="Google Shape;436;p49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5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Testing</a:t>
            </a:r>
            <a:endParaRPr/>
          </a:p>
        </p:txBody>
      </p:sp>
      <p:sp>
        <p:nvSpPr>
          <p:cNvPr id="443" name="Google Shape;443;p50"/>
          <p:cNvSpPr txBox="1"/>
          <p:nvPr>
            <p:ph idx="12" type="sldNum"/>
          </p:nvPr>
        </p:nvSpPr>
        <p:spPr>
          <a:xfrm>
            <a:off x="8970951" y="6886575"/>
            <a:ext cx="6003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4" name="Google Shape;444;p50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51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Testing</a:t>
            </a:r>
            <a:endParaRPr/>
          </a:p>
        </p:txBody>
      </p:sp>
      <p:sp>
        <p:nvSpPr>
          <p:cNvPr id="451" name="Google Shape;451;p51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of </a:t>
            </a:r>
            <a:r>
              <a:rPr lang="en-US"/>
              <a:t>Payload</a:t>
            </a: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subsystems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during subsystem integration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functional testing</a:t>
            </a:r>
            <a:endParaRPr/>
          </a:p>
        </p:txBody>
      </p:sp>
      <p:sp>
        <p:nvSpPr>
          <p:cNvPr id="452" name="Google Shape;452;p51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52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Testing</a:t>
            </a:r>
            <a:endParaRPr/>
          </a:p>
        </p:txBody>
      </p:sp>
      <p:sp>
        <p:nvSpPr>
          <p:cNvPr id="459" name="Google Shape;459;p52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of the rocket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Parachute deployment testing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067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SzPts val="1400"/>
              <a:buChar char="−"/>
            </a:pPr>
            <a:r>
              <a:rPr lang="en-US"/>
              <a:t>Payload Deployment Testing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Flight test(s)</a:t>
            </a:r>
            <a:endParaRPr/>
          </a:p>
        </p:txBody>
      </p:sp>
      <p:sp>
        <p:nvSpPr>
          <p:cNvPr id="460" name="Google Shape;460;p52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53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Flight Operations</a:t>
            </a:r>
            <a:endParaRPr/>
          </a:p>
        </p:txBody>
      </p:sp>
      <p:sp>
        <p:nvSpPr>
          <p:cNvPr id="467" name="Google Shape;467;p53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procedures during launch day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preparation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/>
              <a:t>Payload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Preparation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/>
              <a:t>Payload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integration into rocket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Preparations at the launch pad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/>
              <a:t>Payload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arming process</a:t>
            </a:r>
            <a:endParaRPr/>
          </a:p>
        </p:txBody>
      </p:sp>
      <p:sp>
        <p:nvSpPr>
          <p:cNvPr id="468" name="Google Shape;468;p53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54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 Schedule</a:t>
            </a:r>
            <a:endParaRPr/>
          </a:p>
        </p:txBody>
      </p:sp>
      <p:sp>
        <p:nvSpPr>
          <p:cNvPr id="475" name="Google Shape;475;p54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410844" lvl="0" marL="4286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>
                <a:solidFill>
                  <a:schemeClr val="dk1"/>
                </a:solidFill>
              </a:rPr>
              <a:t>Show a Gantt chart schedule of the complete development cycle up to contest date</a:t>
            </a:r>
            <a:endParaRPr>
              <a:solidFill>
                <a:schemeClr val="dk1"/>
              </a:solidFill>
            </a:endParaRPr>
          </a:p>
          <a:p>
            <a:pPr indent="-384175" lvl="1" marL="8604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−"/>
            </a:pPr>
            <a:r>
              <a:rPr lang="en-US">
                <a:solidFill>
                  <a:schemeClr val="dk1"/>
                </a:solidFill>
              </a:rPr>
              <a:t>Component and service schedule</a:t>
            </a:r>
            <a:endParaRPr>
              <a:solidFill>
                <a:srgbClr val="595959"/>
              </a:solidFill>
            </a:endParaRPr>
          </a:p>
          <a:p>
            <a:pPr indent="-384175" lvl="1" marL="8604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−"/>
            </a:pPr>
            <a:r>
              <a:rPr lang="en-US">
                <a:solidFill>
                  <a:schemeClr val="dk1"/>
                </a:solidFill>
              </a:rPr>
              <a:t>When components are bought and lead times for components</a:t>
            </a:r>
            <a:endParaRPr>
              <a:solidFill>
                <a:srgbClr val="595959"/>
              </a:solidFill>
            </a:endParaRPr>
          </a:p>
          <a:p>
            <a:pPr indent="-384175" lvl="1" marL="860425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−"/>
            </a:pPr>
            <a:r>
              <a:rPr lang="en-US">
                <a:solidFill>
                  <a:schemeClr val="dk1"/>
                </a:solidFill>
              </a:rPr>
              <a:t>Services required (contract machining, PCB, etc.)</a:t>
            </a:r>
            <a:endParaRPr/>
          </a:p>
        </p:txBody>
      </p:sp>
      <p:sp>
        <p:nvSpPr>
          <p:cNvPr id="476" name="Google Shape;476;p54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55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 Budget</a:t>
            </a:r>
            <a:endParaRPr/>
          </a:p>
        </p:txBody>
      </p:sp>
      <p:sp>
        <p:nvSpPr>
          <p:cNvPr id="483" name="Google Shape;483;p55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budget for all parts of the program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Components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</a:pPr>
            <a:r>
              <a:rPr lang="en-US"/>
              <a:t>Separate rocket and payload costs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Services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Travel expenses</a:t>
            </a:r>
            <a:endParaRPr/>
          </a:p>
        </p:txBody>
      </p:sp>
      <p:sp>
        <p:nvSpPr>
          <p:cNvPr id="484" name="Google Shape;484;p55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56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  <a:endParaRPr/>
          </a:p>
        </p:txBody>
      </p:sp>
      <p:sp>
        <p:nvSpPr>
          <p:cNvPr id="491" name="Google Shape;491;p56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state of development efforts, any accomplishments, issues, and way forward</a:t>
            </a:r>
            <a:endParaRPr/>
          </a:p>
        </p:txBody>
      </p:sp>
      <p:sp>
        <p:nvSpPr>
          <p:cNvPr id="492" name="Google Shape;492;p56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Overview</a:t>
            </a:r>
            <a:endParaRPr/>
          </a:p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6"/>
          <p:cNvSpPr txBox="1"/>
          <p:nvPr>
            <p:ph idx="12" type="sldNum"/>
          </p:nvPr>
        </p:nvSpPr>
        <p:spPr>
          <a:xfrm>
            <a:off x="8970951" y="6886575"/>
            <a:ext cx="6003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6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Mission Summary</a:t>
            </a:r>
            <a:endParaRPr/>
          </a:p>
        </p:txBody>
      </p:sp>
      <p:sp>
        <p:nvSpPr>
          <p:cNvPr id="89" name="Google Shape;89;p7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Overview of mission objectives</a:t>
            </a:r>
            <a:endParaRPr/>
          </a:p>
          <a:p>
            <a:pPr indent="-327025" lvl="0" marL="4286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any external objectives</a:t>
            </a:r>
            <a:endParaRPr/>
          </a:p>
        </p:txBody>
      </p:sp>
      <p:sp>
        <p:nvSpPr>
          <p:cNvPr id="90" name="Google Shape;90;p7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41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Requirement Summary</a:t>
            </a:r>
            <a:endParaRPr/>
          </a:p>
        </p:txBody>
      </p:sp>
      <p:sp>
        <p:nvSpPr>
          <p:cNvPr id="97" name="Google Shape;97;p8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00">
            <a:noAutofit/>
          </a:bodyPr>
          <a:lstStyle/>
          <a:p>
            <a:pPr indent="-327025" lvl="0" marL="42862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Overview of system (mission) level requirements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table to demonstrate understanding of requirements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requirements for the </a:t>
            </a:r>
            <a:r>
              <a:rPr lang="en-US"/>
              <a:t>payload</a:t>
            </a:r>
            <a:endParaRPr/>
          </a:p>
          <a:p>
            <a:pPr indent="-327025" lvl="1" marL="860425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requirements for the rocket</a:t>
            </a:r>
            <a:endParaRPr/>
          </a:p>
        </p:txBody>
      </p:sp>
      <p:sp>
        <p:nvSpPr>
          <p:cNvPr id="98" name="Google Shape;98;p8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9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Changes Since PDR</a:t>
            </a:r>
            <a:endParaRPr/>
          </a:p>
        </p:txBody>
      </p:sp>
      <p:sp>
        <p:nvSpPr>
          <p:cNvPr id="106" name="Google Shape;106;p9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Identify all changes since PDR in overall design</a:t>
            </a:r>
            <a:endParaRPr/>
          </a:p>
        </p:txBody>
      </p:sp>
      <p:sp>
        <p:nvSpPr>
          <p:cNvPr id="107" name="Google Shape;107;p9"/>
          <p:cNvSpPr txBox="1"/>
          <p:nvPr>
            <p:ph idx="12" type="sldNum"/>
          </p:nvPr>
        </p:nvSpPr>
        <p:spPr>
          <a:xfrm>
            <a:off x="8854458" y="6886575"/>
            <a:ext cx="716700" cy="51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