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58" roundtripDataSignature="AMtx7miYvFvITYysF7F6YVLJT5s7EuK6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8" Type="http://customschemas.google.com/relationships/presentationmetadata" Target="meta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371600" y="763587"/>
            <a:ext cx="5024437" cy="3767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3" type="hdr"/>
          </p:nvPr>
        </p:nvSpPr>
        <p:spPr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4398962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4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9" name="Google Shape;59;p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1" name="Google Shape;121;p1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8" name="Google Shape;128;p1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4" name="Google Shape;134;p1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1" name="Google Shape;141;p13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8" name="Google Shape;148;p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5" name="Google Shape;155;p1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2" name="Google Shape;162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9" name="Google Shape;169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6" name="Google Shape;176;p1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3" name="Google Shape;183;p2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6" name="Google Shape;66;p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9" name="Google Shape;189;p2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380b9122a4_0_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6" name="Google Shape;196;g1380b9122a4_0_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e8a278e99a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3" name="Google Shape;203;g2e8a278e99a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e8a278e99a_0_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0" name="Google Shape;210;g2e8a278e99a_0_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8d34bbb6b1_0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17" name="Google Shape;217;g8d34bbb6b1_0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g8d34bbb6b1_0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g8d34bbb6b1_0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3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25" name="Google Shape;225;p23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Google Shape;226;p2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p23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3" name="Google Shape;233;p24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4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0" name="Google Shape;240;p2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6" name="Google Shape;246;p2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3" name="Google Shape;253;p2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3" name="Google Shape;73;p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5cd29ba452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0" name="Google Shape;260;g5cd29ba452_0_0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5cd29ba452_0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e8a278e99a_0_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7" name="Google Shape;267;g2e8a278e99a_0_12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2e8a278e99a_0_12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4" name="Google Shape;274;p3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1" name="Google Shape;281;p3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3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0" name="Google Shape;290;p3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7" name="Google Shape;297;p3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4" name="Google Shape;304;p36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6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1" name="Google Shape;311;p3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7" name="Google Shape;317;p3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4" name="Google Shape;324;p3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0" name="Google Shape;80;p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5cd29ba452_3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31" name="Google Shape;331;g5cd29ba452_3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2" name="Google Shape;332;g5cd29ba452_3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3" name="Google Shape;333;g5cd29ba452_3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9" name="Google Shape;339;p4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4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5" name="Google Shape;345;p4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4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2" name="Google Shape;352;p4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4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e8a278e99a_0_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9" name="Google Shape;359;g2e8a278e99a_0_18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g2e8a278e99a_0_18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6" name="Google Shape;366;p4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4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3" name="Google Shape;373;p4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4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0" name="Google Shape;380;p4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4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6" name="Google Shape;386;p4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4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3" name="Google Shape;393;p4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4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7" name="Google Shape;87;p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0" name="Google Shape;400;p4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4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7" name="Google Shape;407;p4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4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4" name="Google Shape;414;p5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5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1" name="Google Shape;421;p5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5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4" name="Google Shape;94;p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0" name="Google Shape;100;p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7" name="Google Shape;107;p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4" name="Google Shape;114;p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f1d1e5b347_5_4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8" name="Google Shape;18;g2f1d1e5b347_5_4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9" name="Google Shape;19;g2f1d1e5b347_5_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f1d1e5b347_5_39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53" name="Google Shape;53;g2f1d1e5b347_5_39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4" name="Google Shape;54;g2f1d1e5b347_5_3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f1d1e5b347_5_4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f1d1e5b347_5_8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22" name="Google Shape;22;g2f1d1e5b347_5_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f1d1e5b347_5_11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5" name="Google Shape;25;g2f1d1e5b347_5_11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26" name="Google Shape;26;g2f1d1e5b347_5_1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2f1d1e5b347_5_1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9" name="Google Shape;29;g2f1d1e5b347_5_15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0" name="Google Shape;30;g2f1d1e5b347_5_15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g2f1d1e5b347_5_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f1d1e5b347_5_2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34" name="Google Shape;34;g2f1d1e5b347_5_2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f1d1e5b347_5_23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7" name="Google Shape;37;g2f1d1e5b347_5_23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8" name="Google Shape;38;g2f1d1e5b347_5_2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f1d1e5b347_5_27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1" name="Google Shape;41;g2f1d1e5b347_5_2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f1d1e5b347_5_30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g2f1d1e5b347_5_30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45" name="Google Shape;45;g2f1d1e5b347_5_30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g2f1d1e5b347_5_30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g2f1d1e5b347_5_3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f1d1e5b347_5_36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50" name="Google Shape;50;g2f1d1e5b347_5_3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2f1d1e5b347_5_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" name="Google Shape;14;g2f1d1e5b347_5_0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g2f1d1e5b347_5_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Deployable Sensor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PDR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Team Number</a:t>
            </a:r>
            <a:endParaRPr sz="3200"/>
          </a:p>
        </p:txBody>
      </p:sp>
      <p:sp>
        <p:nvSpPr>
          <p:cNvPr id="63" name="Google Shape;63;p1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125" name="Google Shape;125;p1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operations.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Rocket Design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37" name="Google Shape;137;p12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■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/>
          </a:p>
        </p:txBody>
      </p:sp>
      <p:sp>
        <p:nvSpPr>
          <p:cNvPr id="138" name="Google Shape;138;p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3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Motor retention method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Friction fit is specifically disallowed</a:t>
            </a:r>
            <a:endParaRPr sz="2000"/>
          </a:p>
        </p:txBody>
      </p:sp>
      <p:sp>
        <p:nvSpPr>
          <p:cNvPr id="145" name="Google Shape;145;p1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51" name="Google Shape;151;p14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52" name="Google Shape;152;p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58" name="Google Shape;158;p15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Size of and how determined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Identify method for protecting parachute and rationale for choice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Dual deploy?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What is the expected descent rate(s)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Show  of recovery harnesses for each part of rocket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400"/>
              <a:t>s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/>
              <a:t>Identify l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400"/>
              <a:t>load limits</a:t>
            </a:r>
            <a:endParaRPr sz="2400"/>
          </a:p>
          <a:p>
            <a:pPr indent="-3873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400"/>
              <a:t>unting methods</a:t>
            </a:r>
            <a:endParaRPr sz="2400"/>
          </a:p>
        </p:txBody>
      </p:sp>
      <p:sp>
        <p:nvSpPr>
          <p:cNvPr id="159" name="Google Shape;159;p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165" name="Google Shape;165;p16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166" name="Google Shape;166;p1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172" name="Google Shape;172;p17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000">
                <a:solidFill>
                  <a:srgbClr val="1A1A1A"/>
                </a:solidFill>
              </a:rPr>
              <a:t>will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173" name="Google Shape;173;p1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179" name="Google Shape;179;p19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primary motor selection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primary motor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0" name="Google Shape;180;p1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0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 Design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70" name="Google Shape;70;p2"/>
          <p:cNvSpPr txBox="1"/>
          <p:nvPr>
            <p:ph idx="1" type="body"/>
          </p:nvPr>
        </p:nvSpPr>
        <p:spPr>
          <a:xfrm>
            <a:off x="503225" y="1214900"/>
            <a:ext cx="9071100" cy="55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8544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PDR in pdf format for maximum compatibility.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A PDR should focus on </a:t>
            </a:r>
            <a:r>
              <a:rPr b="1" lang="en-US" sz="2000">
                <a:solidFill>
                  <a:schemeClr val="dk1"/>
                </a:solidFill>
              </a:rPr>
              <a:t>trade studies</a:t>
            </a:r>
            <a:r>
              <a:rPr lang="en-US" sz="2000">
                <a:solidFill>
                  <a:schemeClr val="dk1"/>
                </a:solidFill>
              </a:rPr>
              <a:t>, CDR should focus on final design.</a:t>
            </a:r>
            <a:endParaRPr sz="2000">
              <a:solidFill>
                <a:schemeClr val="dk1"/>
              </a:solidFill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Use consistent units (metric or standard).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</a:t>
            </a:r>
            <a:r>
              <a:rPr lang="en-US" sz="2000"/>
              <a:t>someone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will.</a:t>
            </a:r>
            <a:endParaRPr sz="2000"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Overview</a:t>
            </a:r>
            <a:endParaRPr/>
          </a:p>
        </p:txBody>
      </p:sp>
      <p:sp>
        <p:nvSpPr>
          <p:cNvPr id="193" name="Google Shape;193;p21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</a:t>
            </a:r>
            <a:r>
              <a:rPr lang="en-US"/>
              <a:t>and drawing concept </a:t>
            </a:r>
            <a:r>
              <a:rPr b="0" i="0" lang="en-US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/>
              <a:t>payload</a:t>
            </a:r>
            <a:endParaRPr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 sz="2400"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380b9122a4_0_14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Aerobraking</a:t>
            </a:r>
            <a:r>
              <a:rPr lang="en-US" sz="3200">
                <a:solidFill>
                  <a:srgbClr val="000000"/>
                </a:solidFill>
              </a:rPr>
              <a:t> Descent Control</a:t>
            </a:r>
            <a:endParaRPr/>
          </a:p>
        </p:txBody>
      </p:sp>
      <p:sp>
        <p:nvSpPr>
          <p:cNvPr id="199" name="Google Shape;199;g1380b9122a4_0_14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</a:rPr>
              <a:t>Trade study on aerobraking designs (include</a:t>
            </a:r>
            <a:r>
              <a:rPr lang="en-US" sz="2000">
                <a:solidFill>
                  <a:srgbClr val="1A1A1A"/>
                </a:solidFill>
              </a:rPr>
              <a:t> results in a table)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Sizes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Shapes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Calculated descent rates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Show at least two designs </a:t>
            </a:r>
            <a:endParaRPr sz="2000">
              <a:solidFill>
                <a:srgbClr val="1A1A1A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00" name="Google Shape;200;g1380b9122a4_0_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e8a278e99a_0_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Parachute</a:t>
            </a:r>
            <a:r>
              <a:rPr lang="en-US" sz="3200">
                <a:solidFill>
                  <a:srgbClr val="000000"/>
                </a:solidFill>
              </a:rPr>
              <a:t> Descent Control</a:t>
            </a:r>
            <a:endParaRPr/>
          </a:p>
        </p:txBody>
      </p:sp>
      <p:sp>
        <p:nvSpPr>
          <p:cNvPr id="206" name="Google Shape;206;g2e8a278e99a_0_0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</a:rPr>
              <a:t>Trade study on parachute designs (include results in a table)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Sizes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Shapes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Calculated descent rates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Attachment to payload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Show at least two designs </a:t>
            </a:r>
            <a:endParaRPr sz="2000">
              <a:solidFill>
                <a:srgbClr val="1A1A1A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07" name="Google Shape;207;g2e8a278e99a_0_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e8a278e99a_0_6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Parachute Release Design</a:t>
            </a:r>
            <a:endParaRPr/>
          </a:p>
        </p:txBody>
      </p:sp>
      <p:sp>
        <p:nvSpPr>
          <p:cNvPr id="213" name="Google Shape;213;g2e8a278e99a_0_6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</a:rPr>
              <a:t>Trade study on how to release the parachute at 200 feet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Show mechanisms and explain how they work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How parachute is stowed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Show at least two designs </a:t>
            </a:r>
            <a:endParaRPr sz="2000">
              <a:solidFill>
                <a:srgbClr val="1A1A1A"/>
              </a:solidFill>
            </a:endParaRPr>
          </a:p>
          <a:p>
            <a:pPr indent="-3429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1800">
                <a:solidFill>
                  <a:schemeClr val="dk1"/>
                </a:solidFill>
              </a:rPr>
              <a:t>Indicate selection and reasons for selection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14" name="Google Shape;214;g2e8a278e99a_0_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8d34bbb6b1_0_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Mechanical Design</a:t>
            </a:r>
            <a:endParaRPr/>
          </a:p>
        </p:txBody>
      </p:sp>
      <p:sp>
        <p:nvSpPr>
          <p:cNvPr id="222" name="Google Shape;222;g8d34bbb6b1_0_0"/>
          <p:cNvSpPr txBox="1"/>
          <p:nvPr>
            <p:ph idx="1" type="body"/>
          </p:nvPr>
        </p:nvSpPr>
        <p:spPr>
          <a:xfrm>
            <a:off x="503237" y="1720528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7025" lvl="0" marL="428625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Trade study of the payload design</a:t>
            </a:r>
            <a:endParaRPr>
              <a:solidFill>
                <a:schemeClr val="dk1"/>
              </a:solidFill>
            </a:endParaRPr>
          </a:p>
          <a:p>
            <a:pPr indent="-327025" lvl="1" marL="8604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○"/>
            </a:pPr>
            <a:r>
              <a:rPr lang="en-US">
                <a:solidFill>
                  <a:schemeClr val="dk1"/>
                </a:solidFill>
              </a:rPr>
              <a:t>Show design concepts</a:t>
            </a:r>
            <a:endParaRPr>
              <a:solidFill>
                <a:schemeClr val="dk1"/>
              </a:solidFill>
            </a:endParaRPr>
          </a:p>
          <a:p>
            <a:pPr indent="-327025" lvl="1" marL="8604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○"/>
            </a:pPr>
            <a:r>
              <a:rPr lang="en-US">
                <a:solidFill>
                  <a:schemeClr val="dk1"/>
                </a:solidFill>
              </a:rPr>
              <a:t>Identify major mechanical parts</a:t>
            </a:r>
            <a:endParaRPr>
              <a:solidFill>
                <a:schemeClr val="dk1"/>
              </a:solidFill>
            </a:endParaRPr>
          </a:p>
          <a:p>
            <a:pPr indent="-320675" lvl="1" marL="8604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Identify all mechanisms</a:t>
            </a:r>
            <a:endParaRPr>
              <a:solidFill>
                <a:schemeClr val="dk1"/>
              </a:solidFill>
            </a:endParaRPr>
          </a:p>
          <a:p>
            <a:pPr indent="-339725" lvl="1" marL="8604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-US">
                <a:solidFill>
                  <a:schemeClr val="dk1"/>
                </a:solidFill>
              </a:rPr>
              <a:t>identify location of electronic susbsytems</a:t>
            </a:r>
            <a:endParaRPr>
              <a:solidFill>
                <a:schemeClr val="dk1"/>
              </a:solidFill>
            </a:endParaRPr>
          </a:p>
          <a:p>
            <a:pPr indent="-327025" lvl="0" marL="4286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Show at least two concepts</a:t>
            </a:r>
            <a:endParaRPr>
              <a:solidFill>
                <a:schemeClr val="dk1"/>
              </a:solidFill>
            </a:endParaRPr>
          </a:p>
          <a:p>
            <a:pPr indent="-32702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Indicate selection and reasons for selection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Mechanical Materials List</a:t>
            </a:r>
            <a:endParaRPr/>
          </a:p>
        </p:txBody>
      </p:sp>
      <p:sp>
        <p:nvSpPr>
          <p:cNvPr id="230" name="Google Shape;230;p23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materials used for mechanical structure</a:t>
            </a:r>
            <a:endParaRPr/>
          </a:p>
          <a:p>
            <a:pPr indent="0" lvl="0" marL="5588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Mass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Budget</a:t>
            </a:r>
            <a:endParaRPr/>
          </a:p>
        </p:txBody>
      </p:sp>
      <p:sp>
        <p:nvSpPr>
          <p:cNvPr id="237" name="Google Shape;237;p24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98145" lvl="0" marL="42862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US" sz="2200"/>
              <a:t>Show mass of all components of the selected design</a:t>
            </a:r>
            <a:endParaRPr sz="2200"/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Mass of each structural element in grams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Total mass of all components and structural elements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Margin: The amount of mass (in grams) in which the mass budget meets, exceeds, or falls short of the mass requirement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"/>
          <p:cNvSpPr txBox="1"/>
          <p:nvPr/>
        </p:nvSpPr>
        <p:spPr>
          <a:xfrm>
            <a:off x="46037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Electronics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Electronics</a:t>
            </a:r>
            <a:endParaRPr/>
          </a:p>
        </p:txBody>
      </p:sp>
      <p:sp>
        <p:nvSpPr>
          <p:cNvPr id="250" name="Google Shape;250;p2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 block diagram showing all major components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Processors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Memories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Drivers for mechanisms and actuators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 and Memory Trade and Selection</a:t>
            </a:r>
            <a:endParaRPr/>
          </a:p>
        </p:txBody>
      </p:sp>
      <p:sp>
        <p:nvSpPr>
          <p:cNvPr id="257" name="Google Shape;257;p2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at least two different processors considered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Specs of processor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consumption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selected design and reasons for selection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77" name="Google Shape;77;p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cd29ba452_0_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Sensor</a:t>
            </a:r>
            <a:r>
              <a:rPr lang="en-US"/>
              <a:t> Trade</a:t>
            </a:r>
            <a:endParaRPr/>
          </a:p>
        </p:txBody>
      </p:sp>
      <p:sp>
        <p:nvSpPr>
          <p:cNvPr id="264" name="Google Shape;264;g5cd29ba452_0_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of at least two sensors to be used </a:t>
            </a:r>
            <a:r>
              <a:rPr lang="en-US" sz="2400"/>
              <a:t>in payload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selected sensor and reasons for selection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e8a278e99a_0_1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GPS Trade</a:t>
            </a:r>
            <a:endParaRPr/>
          </a:p>
        </p:txBody>
      </p:sp>
      <p:sp>
        <p:nvSpPr>
          <p:cNvPr id="271" name="Google Shape;271;g2e8a278e99a_0_12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of at least two </a:t>
            </a:r>
            <a:r>
              <a:rPr lang="en-US" sz="2400"/>
              <a:t>GPS receivers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be used </a:t>
            </a:r>
            <a:r>
              <a:rPr lang="en-US" sz="2400"/>
              <a:t>in payload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selected sensor and reasons for selection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Trade and Selection</a:t>
            </a:r>
            <a:endParaRPr/>
          </a:p>
        </p:txBody>
      </p:sp>
      <p:sp>
        <p:nvSpPr>
          <p:cNvPr id="278" name="Google Shape;278;p3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for radio selection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at least two options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frequency operation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selection and reason for selection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Antenna Trade and Selection</a:t>
            </a:r>
            <a:endParaRPr/>
          </a:p>
        </p:txBody>
      </p:sp>
      <p:sp>
        <p:nvSpPr>
          <p:cNvPr id="285" name="Google Shape;285;p33"/>
          <p:cNvSpPr txBox="1"/>
          <p:nvPr>
            <p:ph idx="1" type="body"/>
          </p:nvPr>
        </p:nvSpPr>
        <p:spPr>
          <a:xfrm>
            <a:off x="503163" y="5461200"/>
            <a:ext cx="9071100" cy="17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8544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Trade Decision (#1 or #2)</a:t>
            </a:r>
            <a:endParaRPr sz="2000">
              <a:solidFill>
                <a:schemeClr val="dk1"/>
              </a:solidFill>
            </a:endParaRPr>
          </a:p>
          <a:p>
            <a:pPr indent="-38544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Supporting evidence for decision (Why?)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286" name="Google Shape;286;p33"/>
          <p:cNvSpPr txBox="1"/>
          <p:nvPr/>
        </p:nvSpPr>
        <p:spPr>
          <a:xfrm>
            <a:off x="554500" y="1383475"/>
            <a:ext cx="4251300" cy="3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 1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 study of antennas for the Payload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Mounting location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interference issues with structure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Gain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selection and reasons for selection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3"/>
          <p:cNvSpPr txBox="1"/>
          <p:nvPr/>
        </p:nvSpPr>
        <p:spPr>
          <a:xfrm>
            <a:off x="5147600" y="1353500"/>
            <a:ext cx="4135500" cy="3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2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4" lvl="0" marL="8858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 study of antennas for the Payload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1" marL="1317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1" marL="1317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Mounting location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1" marL="1317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interference issues with structure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1" marL="1317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Gain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selection and reasons for selection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Trade and Selection</a:t>
            </a:r>
            <a:endParaRPr/>
          </a:p>
        </p:txBody>
      </p:sp>
      <p:sp>
        <p:nvSpPr>
          <p:cNvPr id="294" name="Google Shape;294;p3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of power sources for </a:t>
            </a:r>
            <a:r>
              <a:rPr lang="en-US" sz="2400"/>
              <a:t>Payload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lang="en-US" sz="2400"/>
              <a:t>B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attery selection and configuration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 sz="2400"/>
          </a:p>
          <a:p>
            <a:pPr indent="-395605" lvl="2" marL="12922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 sz="2400"/>
          </a:p>
          <a:p>
            <a:pPr indent="-395605" lvl="2" marL="1292225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selection and reason for selection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01" name="Google Shape;301;p3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management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/>
              <a:t>Budget</a:t>
            </a:r>
            <a:endParaRPr/>
          </a:p>
        </p:txBody>
      </p:sp>
      <p:sp>
        <p:nvSpPr>
          <p:cNvPr id="308" name="Google Shape;308;p36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List power consumption of all electrical components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chemeClr val="dk1"/>
                </a:solidFill>
              </a:rPr>
              <a:t>All values are to be in watt-hours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chemeClr val="dk1"/>
                </a:solidFill>
              </a:rPr>
              <a:t>Compare to capacity of battery in watt-hours</a:t>
            </a:r>
            <a:endParaRPr sz="2400">
              <a:solidFill>
                <a:schemeClr val="dk1"/>
              </a:solidFill>
            </a:endParaRPr>
          </a:p>
          <a:p>
            <a:pPr indent="-410844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Identify how long Payload can operate on batteries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7"/>
          <p:cNvSpPr txBox="1"/>
          <p:nvPr/>
        </p:nvSpPr>
        <p:spPr>
          <a:xfrm>
            <a:off x="53022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21" name="Google Shape;321;p3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lang="en-US" sz="2400"/>
              <a:t>Transmission (bonus)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 sz="2400"/>
          </a:p>
          <a:p>
            <a:pPr indent="-457200" lvl="0" marL="4572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Development Plan</a:t>
            </a:r>
            <a:endParaRPr/>
          </a:p>
        </p:txBody>
      </p:sp>
      <p:sp>
        <p:nvSpPr>
          <p:cNvPr id="328" name="Google Shape;328;p3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plan for software development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Prototyping and prototyping environments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subsystem development sequence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 team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methodology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84" name="Google Shape;84;p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5cd29ba452_3_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Integration</a:t>
            </a:r>
            <a:endParaRPr/>
          </a:p>
        </p:txBody>
      </p:sp>
      <p:sp>
        <p:nvSpPr>
          <p:cNvPr id="336" name="Google Shape;336;g5cd29ba452_3_0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Construction of payload section</a:t>
            </a:r>
            <a:endParaRPr sz="2400"/>
          </a:p>
          <a:p>
            <a:pPr indent="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Integration Process</a:t>
            </a:r>
            <a:endParaRPr sz="2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0"/>
          <p:cNvSpPr txBox="1"/>
          <p:nvPr/>
        </p:nvSpPr>
        <p:spPr>
          <a:xfrm>
            <a:off x="525462" y="3360737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Design</a:t>
            </a:r>
            <a:endParaRPr/>
          </a:p>
        </p:txBody>
      </p:sp>
      <p:sp>
        <p:nvSpPr>
          <p:cNvPr id="349" name="Google Shape;349;p4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of ground station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all major components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</a:t>
            </a:r>
            <a:r>
              <a:rPr lang="en-US"/>
              <a:t>Radio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Trade and Selection</a:t>
            </a:r>
            <a:endParaRPr/>
          </a:p>
        </p:txBody>
      </p:sp>
      <p:sp>
        <p:nvSpPr>
          <p:cNvPr id="356" name="Google Shape;356;p4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Trade study for radio selection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chemeClr val="dk1"/>
                </a:solidFill>
              </a:rPr>
              <a:t>Show at least two options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chemeClr val="dk1"/>
                </a:solidFill>
              </a:rPr>
              <a:t>Identify frequency operation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chemeClr val="dk1"/>
                </a:solidFill>
              </a:rPr>
              <a:t>Identify selection and reason for selection</a:t>
            </a:r>
            <a:endParaRPr sz="24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e8a278e99a_0_18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Antenna Trade and Selection</a:t>
            </a:r>
            <a:endParaRPr/>
          </a:p>
        </p:txBody>
      </p:sp>
      <p:sp>
        <p:nvSpPr>
          <p:cNvPr id="363" name="Google Shape;363;g2e8a278e99a_0_18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trade issues for antenna trade and selection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Antenna pattern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Range calculation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lang="en-US" sz="2400"/>
              <a:t>Identify if m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ounted or hand</a:t>
            </a:r>
            <a:r>
              <a:rPr lang="en-US" sz="2400"/>
              <a:t>-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held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Software</a:t>
            </a:r>
            <a:endParaRPr/>
          </a:p>
        </p:txBody>
      </p:sp>
      <p:sp>
        <p:nvSpPr>
          <p:cNvPr id="370" name="Google Shape;370;p4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Telemetry display </a:t>
            </a:r>
            <a:r>
              <a:rPr lang="en-US" sz="2400"/>
              <a:t>(show prototype of display)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any commercial or open source software packages to be used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time plotting if implemented</a:t>
            </a:r>
            <a:endParaRPr sz="2400"/>
          </a:p>
          <a:p>
            <a:pPr indent="0" lvl="0" marL="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Portability</a:t>
            </a:r>
            <a:endParaRPr/>
          </a:p>
        </p:txBody>
      </p:sp>
      <p:sp>
        <p:nvSpPr>
          <p:cNvPr id="377" name="Google Shape;377;p4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how ground station can be made portable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Battery operation life of ground station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5"/>
          <p:cNvSpPr txBox="1"/>
          <p:nvPr>
            <p:ph type="ctrTitle"/>
          </p:nvPr>
        </p:nvSpPr>
        <p:spPr>
          <a:xfrm>
            <a:off x="343625" y="1094345"/>
            <a:ext cx="9393300" cy="13575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Testing</a:t>
            </a:r>
            <a:endParaRPr sz="3600"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390" name="Google Shape;390;p4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 sz="2400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 sz="2400"/>
          </a:p>
          <a:p>
            <a:pPr indent="-410844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397" name="Google Shape;397;p4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testing of rocket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Payload Deployment testing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Flight test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91" name="Google Shape;91;p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04" name="Google Shape;404;p4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lang="en-US" sz="2400"/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Preparation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lang="en-US" sz="2400"/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 sz="2400"/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lang="en-US" sz="2400"/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11" name="Google Shape;411;p49"/>
          <p:cNvSpPr txBox="1"/>
          <p:nvPr>
            <p:ph idx="1" type="body"/>
          </p:nvPr>
        </p:nvSpPr>
        <p:spPr>
          <a:xfrm>
            <a:off x="504837" y="181160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Show a Gantt chart schedule of the complete development cycle up to contest date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Component and service schedule</a:t>
            </a:r>
            <a:endParaRPr sz="2400"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When components are bought and lead times for components</a:t>
            </a:r>
            <a:endParaRPr sz="2400"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Services required (contract machining, PCB, etc.)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5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18" name="Google Shape;418;p5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2" marL="1676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</a:pPr>
            <a:r>
              <a:rPr lang="en-US" sz="2400">
                <a:solidFill>
                  <a:schemeClr val="dk1"/>
                </a:solidFill>
              </a:rPr>
              <a:t>Separate rocket and payload costs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1"/>
          <p:cNvSpPr txBox="1"/>
          <p:nvPr>
            <p:ph type="title"/>
          </p:nvPr>
        </p:nvSpPr>
        <p:spPr>
          <a:xfrm>
            <a:off x="503237" y="3778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25" name="Google Shape;425;p5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 sz="240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System Overview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104" name="Google Shape;104;p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111" name="Google Shape;111;p8"/>
          <p:cNvSpPr txBox="1"/>
          <p:nvPr>
            <p:ph idx="1" type="body"/>
          </p:nvPr>
        </p:nvSpPr>
        <p:spPr>
          <a:xfrm>
            <a:off x="503237" y="18446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table to demonstrate understanding of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Trade and Selection</a:t>
            </a:r>
            <a:endParaRPr/>
          </a:p>
        </p:txBody>
      </p:sp>
      <p:sp>
        <p:nvSpPr>
          <p:cNvPr id="118" name="Google Shape;118;p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two preliminary overall design concepts considered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Configurations of rocket and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lang="en-US"/>
              <a:t>Break up into two teams to come up with independent designs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criteria for final configuration selection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diagrams of various concepts considered.</a:t>
            </a:r>
            <a:endParaRPr/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