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</p:sldIdLst>
  <p:sldSz cy="7559675" cx="10080625"/>
  <p:notesSz cx="7772400" cy="10058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58" roundtripDataSignature="AMtx7miYvFvITYysF7F6YVLJT5s7EuK6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8" Type="http://customschemas.google.com/relationships/presentationmetadata" Target="meta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4398962" y="9555162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772400" cy="10058400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7772400" cy="10058400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/>
          <p:nvPr>
            <p:ph idx="2" type="sldImg"/>
          </p:nvPr>
        </p:nvSpPr>
        <p:spPr>
          <a:xfrm>
            <a:off x="1371600" y="763587"/>
            <a:ext cx="5024437" cy="37671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3" type="hdr"/>
          </p:nvPr>
        </p:nvSpPr>
        <p:spPr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0" type="dt"/>
          </p:nvPr>
        </p:nvSpPr>
        <p:spPr>
          <a:xfrm>
            <a:off x="4398962" y="0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n"/>
          <p:cNvSpPr txBox="1"/>
          <p:nvPr>
            <p:ph idx="11" type="ftr"/>
          </p:nvPr>
        </p:nvSpPr>
        <p:spPr>
          <a:xfrm>
            <a:off x="0" y="9555162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n"/>
          <p:cNvSpPr txBox="1"/>
          <p:nvPr>
            <p:ph idx="4" type="sldNum"/>
          </p:nvPr>
        </p:nvSpPr>
        <p:spPr>
          <a:xfrm>
            <a:off x="4398962" y="9555162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9" name="Google Shape;59;p1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1" name="Google Shape;121;p10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0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8" name="Google Shape;128;p11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1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34" name="Google Shape;134;p12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1" name="Google Shape;141;p13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8" name="Google Shape;148;p14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5" name="Google Shape;155;p15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2" name="Google Shape;162;p16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9" name="Google Shape;169;p17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6" name="Google Shape;176;p19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3" name="Google Shape;183;p20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0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6" name="Google Shape;66;p2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9" name="Google Shape;189;p21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1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380b9122a4_0_1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6" name="Google Shape;196;g1380b9122a4_0_14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e8a278e99a_0_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3" name="Google Shape;203;g2e8a278e99a_0_0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e8a278e99a_0_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10" name="Google Shape;210;g2e8a278e99a_0_6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8d34bbb6b1_0_0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17" name="Google Shape;217;g8d34bbb6b1_0_0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Google Shape;218;g8d34bbb6b1_0_0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g8d34bbb6b1_0_0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3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25" name="Google Shape;225;p23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6" name="Google Shape;226;p23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7" name="Google Shape;227;p23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3" name="Google Shape;233;p24:notes"/>
          <p:cNvSpPr/>
          <p:nvPr/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24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40" name="Google Shape;240;p25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25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46" name="Google Shape;246;p26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6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53" name="Google Shape;253;p27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27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3" name="Google Shape;73;p3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5cd29ba452_0_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60" name="Google Shape;260;g5cd29ba452_0_0:notes"/>
          <p:cNvSpPr/>
          <p:nvPr/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g5cd29ba452_0_0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e8a278e99a_0_1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67" name="Google Shape;267;g2e8a278e99a_0_12:notes"/>
          <p:cNvSpPr/>
          <p:nvPr/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g2e8a278e99a_0_12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74" name="Google Shape;274;p32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2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81" name="Google Shape;281;p33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33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90" name="Google Shape;290;p34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4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97" name="Google Shape;297;p35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35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04" name="Google Shape;304;p36:notes"/>
          <p:cNvSpPr/>
          <p:nvPr/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36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11" name="Google Shape;311;p37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7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17" name="Google Shape;317;p38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38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24" name="Google Shape;324;p39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39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0" name="Google Shape;80;p4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5cd29ba452_3_0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31" name="Google Shape;331;g5cd29ba452_3_0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2" name="Google Shape;332;g5cd29ba452_3_0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3" name="Google Shape;333;g5cd29ba452_3_0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39" name="Google Shape;339;p40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40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45" name="Google Shape;345;p41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41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52" name="Google Shape;352;p42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42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2e8a278e99a_0_1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59" name="Google Shape;359;g2e8a278e99a_0_18:notes"/>
          <p:cNvSpPr/>
          <p:nvPr/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g2e8a278e99a_0_18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66" name="Google Shape;366;p43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43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4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73" name="Google Shape;373;p44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44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4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80" name="Google Shape;380;p45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45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86" name="Google Shape;386;p46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46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4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93" name="Google Shape;393;p47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47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7" name="Google Shape;87;p5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4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00" name="Google Shape;400;p48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48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4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07" name="Google Shape;407;p49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49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5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14" name="Google Shape;414;p50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50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5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21" name="Google Shape;421;p51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51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4" name="Google Shape;94;p6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6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00" name="Google Shape;100;p7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7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07" name="Google Shape;107;p8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8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4" name="Google Shape;114;p9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9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f1d1e5b347_5_4"/>
          <p:cNvSpPr txBox="1"/>
          <p:nvPr>
            <p:ph type="ctrTitle"/>
          </p:nvPr>
        </p:nvSpPr>
        <p:spPr>
          <a:xfrm>
            <a:off x="343637" y="1094341"/>
            <a:ext cx="9393300" cy="30168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8" name="Google Shape;18;g2f1d1e5b347_5_4"/>
          <p:cNvSpPr txBox="1"/>
          <p:nvPr>
            <p:ph idx="1" type="subTitle"/>
          </p:nvPr>
        </p:nvSpPr>
        <p:spPr>
          <a:xfrm>
            <a:off x="343628" y="4165464"/>
            <a:ext cx="9393300" cy="11649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19" name="Google Shape;19;g2f1d1e5b347_5_4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f1d1e5b347_5_39"/>
          <p:cNvSpPr txBox="1"/>
          <p:nvPr>
            <p:ph hasCustomPrompt="1" type="title"/>
          </p:nvPr>
        </p:nvSpPr>
        <p:spPr>
          <a:xfrm>
            <a:off x="343628" y="1625731"/>
            <a:ext cx="9393300" cy="28860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53" name="Google Shape;53;g2f1d1e5b347_5_39"/>
          <p:cNvSpPr txBox="1"/>
          <p:nvPr>
            <p:ph idx="1" type="body"/>
          </p:nvPr>
        </p:nvSpPr>
        <p:spPr>
          <a:xfrm>
            <a:off x="343628" y="4632992"/>
            <a:ext cx="9393300" cy="19119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54" name="Google Shape;54;g2f1d1e5b347_5_39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f1d1e5b347_5_43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2f1d1e5b347_5_8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22" name="Google Shape;22;g2f1d1e5b347_5_8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2f1d1e5b347_5_11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5" name="Google Shape;25;g2f1d1e5b347_5_11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26" name="Google Shape;26;g2f1d1e5b347_5_11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2f1d1e5b347_5_15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9" name="Google Shape;29;g2f1d1e5b347_5_15"/>
          <p:cNvSpPr txBox="1"/>
          <p:nvPr>
            <p:ph idx="1" type="body"/>
          </p:nvPr>
        </p:nvSpPr>
        <p:spPr>
          <a:xfrm>
            <a:off x="343628" y="1693854"/>
            <a:ext cx="4409700" cy="50214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0" name="Google Shape;30;g2f1d1e5b347_5_15"/>
          <p:cNvSpPr txBox="1"/>
          <p:nvPr>
            <p:ph idx="2" type="body"/>
          </p:nvPr>
        </p:nvSpPr>
        <p:spPr>
          <a:xfrm>
            <a:off x="5327385" y="1693854"/>
            <a:ext cx="4409700" cy="50214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g2f1d1e5b347_5_15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f1d1e5b347_5_20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34" name="Google Shape;34;g2f1d1e5b347_5_2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f1d1e5b347_5_23"/>
          <p:cNvSpPr txBox="1"/>
          <p:nvPr>
            <p:ph type="title"/>
          </p:nvPr>
        </p:nvSpPr>
        <p:spPr>
          <a:xfrm>
            <a:off x="343628" y="816595"/>
            <a:ext cx="3095700" cy="11106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37" name="Google Shape;37;g2f1d1e5b347_5_23"/>
          <p:cNvSpPr txBox="1"/>
          <p:nvPr>
            <p:ph idx="1" type="body"/>
          </p:nvPr>
        </p:nvSpPr>
        <p:spPr>
          <a:xfrm>
            <a:off x="343628" y="2042369"/>
            <a:ext cx="3095700" cy="46728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8" name="Google Shape;38;g2f1d1e5b347_5_23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2f1d1e5b347_5_27"/>
          <p:cNvSpPr txBox="1"/>
          <p:nvPr>
            <p:ph type="title"/>
          </p:nvPr>
        </p:nvSpPr>
        <p:spPr>
          <a:xfrm>
            <a:off x="540467" y="661609"/>
            <a:ext cx="7020000" cy="60126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41" name="Google Shape;41;g2f1d1e5b347_5_27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f1d1e5b347_5_30"/>
          <p:cNvSpPr/>
          <p:nvPr/>
        </p:nvSpPr>
        <p:spPr>
          <a:xfrm>
            <a:off x="5040313" y="-184"/>
            <a:ext cx="5040300" cy="7559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g2f1d1e5b347_5_30"/>
          <p:cNvSpPr txBox="1"/>
          <p:nvPr>
            <p:ph type="title"/>
          </p:nvPr>
        </p:nvSpPr>
        <p:spPr>
          <a:xfrm>
            <a:off x="292695" y="1812463"/>
            <a:ext cx="4459500" cy="21786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45" name="Google Shape;45;g2f1d1e5b347_5_30"/>
          <p:cNvSpPr txBox="1"/>
          <p:nvPr>
            <p:ph idx="1" type="subTitle"/>
          </p:nvPr>
        </p:nvSpPr>
        <p:spPr>
          <a:xfrm>
            <a:off x="292695" y="4119828"/>
            <a:ext cx="4459500" cy="18153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g2f1d1e5b347_5_30"/>
          <p:cNvSpPr txBox="1"/>
          <p:nvPr>
            <p:ph idx="2" type="body"/>
          </p:nvPr>
        </p:nvSpPr>
        <p:spPr>
          <a:xfrm>
            <a:off x="5445456" y="1064211"/>
            <a:ext cx="4230000" cy="54309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g2f1d1e5b347_5_3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f1d1e5b347_5_36"/>
          <p:cNvSpPr txBox="1"/>
          <p:nvPr>
            <p:ph idx="1" type="body"/>
          </p:nvPr>
        </p:nvSpPr>
        <p:spPr>
          <a:xfrm>
            <a:off x="343628" y="6217901"/>
            <a:ext cx="6613200" cy="8892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50" name="Google Shape;50;g2f1d1e5b347_5_36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g2f1d1e5b347_5_0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4" name="Google Shape;14;g2f1d1e5b347_5_0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g2f1d1e5b347_5_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>
            <p:ph idx="1" type="subTitle"/>
          </p:nvPr>
        </p:nvSpPr>
        <p:spPr>
          <a:xfrm>
            <a:off x="343628" y="4165464"/>
            <a:ext cx="9393300" cy="116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3200"/>
              <a:t>Deployable Sensor 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PDR</a:t>
            </a:r>
            <a:endParaRPr/>
          </a:p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Name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3200"/>
              <a:t>Team Number</a:t>
            </a:r>
            <a:endParaRPr sz="3200"/>
          </a:p>
        </p:txBody>
      </p:sp>
      <p:sp>
        <p:nvSpPr>
          <p:cNvPr id="63" name="Google Shape;63;p1"/>
          <p:cNvSpPr txBox="1"/>
          <p:nvPr>
            <p:ph type="ctrTitle"/>
          </p:nvPr>
        </p:nvSpPr>
        <p:spPr>
          <a:xfrm>
            <a:off x="343637" y="1094341"/>
            <a:ext cx="9393300" cy="30168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0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Concept of Operations</a:t>
            </a:r>
            <a:endParaRPr/>
          </a:p>
        </p:txBody>
      </p:sp>
      <p:sp>
        <p:nvSpPr>
          <p:cNvPr id="125" name="Google Shape;125;p10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overview of operations of the system from launch to landing to </a:t>
            </a:r>
            <a:r>
              <a:rPr lang="en-US"/>
              <a:t>Payload</a:t>
            </a: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operations.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 and descent operations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lang="en-US"/>
              <a:t>Payload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operations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Post-launch recovery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Simple flow diagrams and cartoons are a good way to present the CONOPS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 txBox="1"/>
          <p:nvPr>
            <p:ph type="ctrTitle"/>
          </p:nvPr>
        </p:nvSpPr>
        <p:spPr>
          <a:xfrm>
            <a:off x="343637" y="1094341"/>
            <a:ext cx="9393300" cy="30168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Rocket Design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2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/>
              <a:t>Design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Rocket</a:t>
            </a:r>
            <a:endParaRPr/>
          </a:p>
        </p:txBody>
      </p:sp>
      <p:sp>
        <p:nvSpPr>
          <p:cNvPr id="137" name="Google Shape;137;p12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overall rocket design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A drawing of the rocket identifying all of its components and dimensions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Length and diameter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components and locations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Nose cone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Number of fins and size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Location and size of rail buttons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Location of avionics bay if using electronics deployment with altimeter(s)</a:t>
            </a:r>
            <a:endParaRPr sz="2000">
              <a:solidFill>
                <a:srgbClr val="000000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Total on the pad weight of the rocket with the primary and backup motors.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This includes: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■"/>
            </a:pPr>
            <a:r>
              <a:rPr lang="en-US" sz="2000">
                <a:solidFill>
                  <a:srgbClr val="1A1A1A"/>
                </a:solidFill>
              </a:rPr>
              <a:t>All recovery harnesses and parachutes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Primary or backup motor</a:t>
            </a:r>
            <a:endParaRPr sz="2000"/>
          </a:p>
        </p:txBody>
      </p:sp>
      <p:sp>
        <p:nvSpPr>
          <p:cNvPr id="138" name="Google Shape;138;p12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3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Design</a:t>
            </a:r>
            <a:r>
              <a:rPr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Rocket (cont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inued)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3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1A1A1A"/>
              </a:buClr>
              <a:buSzPts val="2000"/>
              <a:buChar char="●"/>
            </a:pPr>
            <a:r>
              <a:rPr lang="en-US" sz="2000">
                <a:solidFill>
                  <a:srgbClr val="1A1A1A"/>
                </a:solidFill>
              </a:rPr>
              <a:t>Identify the rocket’s stability. The center of gravity (CG) must be ahead of the center of pressure (CP) by at least one diameter (caliber) of your rocket.</a:t>
            </a:r>
            <a:endParaRPr sz="2000">
              <a:solidFill>
                <a:srgbClr val="1A1A1A"/>
              </a:solidFill>
            </a:endParaRPr>
          </a:p>
          <a:p>
            <a:pPr indent="-355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With primary motor</a:t>
            </a:r>
            <a:endParaRPr sz="2000">
              <a:solidFill>
                <a:srgbClr val="1A1A1A"/>
              </a:solidFill>
            </a:endParaRPr>
          </a:p>
          <a:p>
            <a:pPr indent="-355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With backup motor</a:t>
            </a:r>
            <a:endParaRPr sz="2000">
              <a:solidFill>
                <a:srgbClr val="1A1A1A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US" sz="2400">
                <a:solidFill>
                  <a:schemeClr val="dk1"/>
                </a:solidFill>
              </a:rPr>
              <a:t>Motor retention method</a:t>
            </a:r>
            <a:endParaRPr sz="2400">
              <a:solidFill>
                <a:schemeClr val="dk1"/>
              </a:solidFill>
            </a:endParaRPr>
          </a:p>
          <a:p>
            <a:pPr indent="-381000" lvl="2" marL="13716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400"/>
              <a:buChar char="■"/>
            </a:pPr>
            <a:r>
              <a:rPr lang="en-US" sz="2400"/>
              <a:t>Friction fit is specifically disallowed</a:t>
            </a:r>
            <a:endParaRPr sz="2000"/>
          </a:p>
        </p:txBody>
      </p:sp>
      <p:sp>
        <p:nvSpPr>
          <p:cNvPr id="145" name="Google Shape;145;p13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4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Materials</a:t>
            </a:r>
            <a:endParaRPr/>
          </a:p>
        </p:txBody>
      </p:sp>
      <p:sp>
        <p:nvSpPr>
          <p:cNvPr id="151" name="Google Shape;151;p14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1" lang="en-US"/>
              <a:t>List of materials used:</a:t>
            </a:r>
            <a:endParaRPr b="1"/>
          </a:p>
          <a:p>
            <a:pPr indent="-347980" lvl="1" marL="1117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Airframe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Nose cone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adhesives used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Rail button source a</a:t>
            </a:r>
            <a:r>
              <a:rPr lang="en-US" sz="2400">
                <a:solidFill>
                  <a:srgbClr val="000000"/>
                </a:solidFill>
              </a:rPr>
              <a:t>nd material</a:t>
            </a:r>
            <a:endParaRPr/>
          </a:p>
          <a:p>
            <a:pPr indent="0" lvl="0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400"/>
          </a:p>
        </p:txBody>
      </p:sp>
      <p:sp>
        <p:nvSpPr>
          <p:cNvPr id="152" name="Google Shape;152;p14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System</a:t>
            </a:r>
            <a:endParaRPr/>
          </a:p>
        </p:txBody>
      </p:sp>
      <p:sp>
        <p:nvSpPr>
          <p:cNvPr id="158" name="Google Shape;158;p15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9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1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Parachute selection</a:t>
            </a:r>
            <a:endParaRPr b="1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Size of and how determined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Identify method for protecting parachute and rationale for choice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Dual deploy?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rgbClr val="1A1A1A"/>
                </a:solidFill>
              </a:rPr>
              <a:t>What is the expected descent rate(s)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●"/>
            </a:pPr>
            <a:r>
              <a:rPr b="1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Harness</a:t>
            </a:r>
            <a:endParaRPr b="1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Show  of recovery harnesses for each part of rocket</a:t>
            </a:r>
            <a:endParaRPr sz="2400"/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shock cord, lengths and strength</a:t>
            </a:r>
            <a:r>
              <a:rPr lang="en-US" sz="2400"/>
              <a:t>s</a:t>
            </a:r>
            <a:endParaRPr sz="2400"/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/>
              <a:t>Identify l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inkages and </a:t>
            </a:r>
            <a:r>
              <a:rPr lang="en-US" sz="2400"/>
              <a:t>load limits</a:t>
            </a:r>
            <a:endParaRPr sz="2400"/>
          </a:p>
          <a:p>
            <a:pPr indent="-387350" lvl="1" marL="86360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Attachment points, eyebolts, fender washers, etc. and their mo</a:t>
            </a:r>
            <a:r>
              <a:rPr lang="en-US" sz="2400"/>
              <a:t>unting methods</a:t>
            </a:r>
            <a:endParaRPr sz="2400"/>
          </a:p>
        </p:txBody>
      </p:sp>
      <p:sp>
        <p:nvSpPr>
          <p:cNvPr id="159" name="Google Shape;159;p15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6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System Deployment Method</a:t>
            </a:r>
            <a:endParaRPr/>
          </a:p>
        </p:txBody>
      </p:sp>
      <p:sp>
        <p:nvSpPr>
          <p:cNvPr id="165" name="Google Shape;165;p16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●"/>
            </a:pPr>
            <a:r>
              <a:rPr b="1" lang="en-US" sz="2400">
                <a:solidFill>
                  <a:srgbClr val="1A1A1A"/>
                </a:solidFill>
              </a:rPr>
              <a:t>Document method of initiating recovery</a:t>
            </a:r>
            <a:endParaRPr b="1"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Altimeter(s)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rgbClr val="1A1A1A"/>
                </a:solidFill>
              </a:rPr>
              <a:t>Parachute release mechanism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Motor ejection - specify motor delay in seconds for</a:t>
            </a:r>
            <a:endParaRPr sz="2400">
              <a:solidFill>
                <a:srgbClr val="1A1A1A"/>
              </a:solidFill>
            </a:endParaRPr>
          </a:p>
          <a:p>
            <a:pPr indent="-4318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Char char="■"/>
            </a:pPr>
            <a:r>
              <a:rPr lang="en-US" sz="2400">
                <a:solidFill>
                  <a:srgbClr val="1A1A1A"/>
                </a:solidFill>
              </a:rPr>
              <a:t>Primary motor</a:t>
            </a:r>
            <a:endParaRPr sz="2400">
              <a:solidFill>
                <a:srgbClr val="1A1A1A"/>
              </a:solidFill>
            </a:endParaRPr>
          </a:p>
          <a:p>
            <a:pPr indent="-4318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Char char="■"/>
            </a:pPr>
            <a:r>
              <a:rPr lang="en-US" sz="2400">
                <a:solidFill>
                  <a:srgbClr val="1A1A1A"/>
                </a:solidFill>
              </a:rPr>
              <a:t>Secondary motor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1A1A1A"/>
                </a:solidFill>
              </a:rPr>
              <a:t>Any rockets using VMAX motors must use an altimeter that deploys the parachutes as per Tripoli and NAR rules.</a:t>
            </a:r>
            <a:endParaRPr sz="2400">
              <a:solidFill>
                <a:srgbClr val="1A1A1A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b="1" sz="2000"/>
          </a:p>
        </p:txBody>
      </p:sp>
      <p:sp>
        <p:nvSpPr>
          <p:cNvPr id="166" name="Google Shape;166;p16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7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Electronics - if used</a:t>
            </a:r>
            <a:endParaRPr/>
          </a:p>
        </p:txBody>
      </p:sp>
      <p:sp>
        <p:nvSpPr>
          <p:cNvPr id="172" name="Google Shape;172;p17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which commercial altimeter(s) </a:t>
            </a:r>
            <a:r>
              <a:rPr lang="en-US" sz="2000">
                <a:solidFill>
                  <a:srgbClr val="1A1A1A"/>
                </a:solidFill>
              </a:rPr>
              <a:t>will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be used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Show wiring diagram of altimeters with charges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the number and size of the pressure ports for altimeter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altimeter preparation steps.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the quantity of black powder to be used to separate each section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the volume of the section to be pressurized with calculated pressure level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charge size testing and results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how sections are secured before the ejection charges separate sections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friction fit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shear pins - number and size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how charges are fired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e-matches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b="1" sz="2000">
              <a:solidFill>
                <a:srgbClr val="1A1A1A"/>
              </a:solidFill>
            </a:endParaRPr>
          </a:p>
        </p:txBody>
      </p:sp>
      <p:sp>
        <p:nvSpPr>
          <p:cNvPr id="173" name="Google Shape;173;p17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9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Motor Selection</a:t>
            </a:r>
            <a:endParaRPr/>
          </a:p>
        </p:txBody>
      </p:sp>
      <p:sp>
        <p:nvSpPr>
          <p:cNvPr id="179" name="Google Shape;179;p19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Identify primary motor selection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Calculate thrust to on pad weight ratio using average thrust of the primary motor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Thrust to weight ratio must be a minimum of 5:1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Identify back up motor selection and what changes to rocket would be required to successfully comply with contest rules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Calculate thrust to on pad weight ratio using average thrust of the backup motor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Thrust to weight ratio must be a minimum of 5:1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Include a simulation plot for the primary motor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Include a simulation plot for the backup motor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80" name="Google Shape;180;p19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0"/>
          <p:cNvSpPr txBox="1"/>
          <p:nvPr>
            <p:ph type="ctrTitle"/>
          </p:nvPr>
        </p:nvSpPr>
        <p:spPr>
          <a:xfrm>
            <a:off x="343637" y="1094341"/>
            <a:ext cx="9393300" cy="30168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 Design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Instructions</a:t>
            </a:r>
            <a:endParaRPr/>
          </a:p>
        </p:txBody>
      </p:sp>
      <p:sp>
        <p:nvSpPr>
          <p:cNvPr id="70" name="Google Shape;70;p2"/>
          <p:cNvSpPr txBox="1"/>
          <p:nvPr>
            <p:ph idx="1" type="body"/>
          </p:nvPr>
        </p:nvSpPr>
        <p:spPr>
          <a:xfrm>
            <a:off x="503225" y="1214900"/>
            <a:ext cx="9071100" cy="55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8544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Slides are a template describing information needed.</a:t>
            </a:r>
            <a:endParaRPr b="0" i="0" sz="20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Each section can be expanded into more slides as needed. Don't try cramming each listed topic on the same slide.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Place team/school logo in the top left corner.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Put page numbers on the slides.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Formatting and background can be customized. 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not include animations or videos as reviewers may not have compatible software.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Submit PDR in pdf format for maximum compatibility.</a:t>
            </a:r>
            <a:endParaRPr b="0" i="0" sz="20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5445" lvl="0" marL="428625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</a:rPr>
              <a:t>A PDR should focus on </a:t>
            </a:r>
            <a:r>
              <a:rPr b="1" lang="en-US" sz="2000">
                <a:solidFill>
                  <a:schemeClr val="dk1"/>
                </a:solidFill>
              </a:rPr>
              <a:t>trade studies</a:t>
            </a:r>
            <a:r>
              <a:rPr lang="en-US" sz="2000">
                <a:solidFill>
                  <a:schemeClr val="dk1"/>
                </a:solidFill>
              </a:rPr>
              <a:t>, CDR should focus on final design.</a:t>
            </a:r>
            <a:endParaRPr sz="2000">
              <a:solidFill>
                <a:schemeClr val="dk1"/>
              </a:solidFill>
            </a:endParaRPr>
          </a:p>
          <a:p>
            <a:pPr indent="-385445" lvl="0" marL="428625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</a:rPr>
              <a:t>Use consistent units (metric or standard).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not include this slide in the presentation. Yes, </a:t>
            </a:r>
            <a:r>
              <a:rPr lang="en-US" sz="2000"/>
              <a:t>someone</a:t>
            </a: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will.</a:t>
            </a:r>
            <a:endParaRPr sz="2000"/>
          </a:p>
        </p:txBody>
      </p:sp>
    </p:spTree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1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 Overview</a:t>
            </a:r>
            <a:endParaRPr/>
          </a:p>
        </p:txBody>
      </p:sp>
      <p:sp>
        <p:nvSpPr>
          <p:cNvPr id="193" name="Google Shape;193;p21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block diagram </a:t>
            </a:r>
            <a:r>
              <a:rPr lang="en-US"/>
              <a:t>and drawing concept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US"/>
              <a:t>payload</a:t>
            </a:r>
            <a:endParaRPr/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components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Dimensions</a:t>
            </a:r>
            <a:endParaRPr sz="2400"/>
          </a:p>
          <a:p>
            <a:pPr indent="0" lvl="0" marL="0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380b9122a4_0_14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Aerobraking</a:t>
            </a:r>
            <a:r>
              <a:rPr lang="en-US" sz="3200">
                <a:solidFill>
                  <a:srgbClr val="000000"/>
                </a:solidFill>
              </a:rPr>
              <a:t> Descent Control</a:t>
            </a:r>
            <a:endParaRPr/>
          </a:p>
        </p:txBody>
      </p:sp>
      <p:sp>
        <p:nvSpPr>
          <p:cNvPr id="199" name="Google Shape;199;g1380b9122a4_0_14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</a:rPr>
              <a:t>Trade study on aerobraking designs (include</a:t>
            </a:r>
            <a:r>
              <a:rPr lang="en-US" sz="2000">
                <a:solidFill>
                  <a:srgbClr val="1A1A1A"/>
                </a:solidFill>
              </a:rPr>
              <a:t> results in a table)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Sizes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Shapes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Calculated descent rates</a:t>
            </a:r>
            <a:endParaRPr sz="2000">
              <a:solidFill>
                <a:srgbClr val="1A1A1A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●"/>
            </a:pPr>
            <a:r>
              <a:rPr lang="en-US" sz="2000">
                <a:solidFill>
                  <a:srgbClr val="1A1A1A"/>
                </a:solidFill>
              </a:rPr>
              <a:t>Show at least two designs </a:t>
            </a:r>
            <a:endParaRPr sz="2000">
              <a:solidFill>
                <a:srgbClr val="1A1A1A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</p:txBody>
      </p:sp>
      <p:sp>
        <p:nvSpPr>
          <p:cNvPr id="200" name="Google Shape;200;g1380b9122a4_0_14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e8a278e99a_0_0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Parachute</a:t>
            </a:r>
            <a:r>
              <a:rPr lang="en-US" sz="3200">
                <a:solidFill>
                  <a:srgbClr val="000000"/>
                </a:solidFill>
              </a:rPr>
              <a:t> Descent Control</a:t>
            </a:r>
            <a:endParaRPr/>
          </a:p>
        </p:txBody>
      </p:sp>
      <p:sp>
        <p:nvSpPr>
          <p:cNvPr id="206" name="Google Shape;206;g2e8a278e99a_0_0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</a:rPr>
              <a:t>Trade study on parachute designs (include results in a table)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Sizes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Shapes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Calculated descent rates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Attachment to payload</a:t>
            </a:r>
            <a:endParaRPr sz="2000">
              <a:solidFill>
                <a:srgbClr val="1A1A1A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●"/>
            </a:pPr>
            <a:r>
              <a:rPr lang="en-US" sz="2000">
                <a:solidFill>
                  <a:srgbClr val="1A1A1A"/>
                </a:solidFill>
              </a:rPr>
              <a:t>Show at least two designs </a:t>
            </a:r>
            <a:endParaRPr sz="2000">
              <a:solidFill>
                <a:srgbClr val="1A1A1A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</p:txBody>
      </p:sp>
      <p:sp>
        <p:nvSpPr>
          <p:cNvPr id="207" name="Google Shape;207;g2e8a278e99a_0_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e8a278e99a_0_6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Parachute Release Design</a:t>
            </a:r>
            <a:endParaRPr/>
          </a:p>
        </p:txBody>
      </p:sp>
      <p:sp>
        <p:nvSpPr>
          <p:cNvPr id="213" name="Google Shape;213;g2e8a278e99a_0_6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</a:rPr>
              <a:t>Trade study on how to release the parachute at 200 feet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Show mechanisms and explain how they work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How parachute is stowed</a:t>
            </a:r>
            <a:endParaRPr sz="2000">
              <a:solidFill>
                <a:srgbClr val="1A1A1A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●"/>
            </a:pPr>
            <a:r>
              <a:rPr lang="en-US" sz="2000">
                <a:solidFill>
                  <a:srgbClr val="1A1A1A"/>
                </a:solidFill>
              </a:rPr>
              <a:t>Show at least two designs </a:t>
            </a:r>
            <a:endParaRPr sz="2000">
              <a:solidFill>
                <a:srgbClr val="1A1A1A"/>
              </a:solidFill>
            </a:endParaRPr>
          </a:p>
          <a:p>
            <a:pPr indent="-3429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-US" sz="1800">
                <a:solidFill>
                  <a:schemeClr val="dk1"/>
                </a:solidFill>
              </a:rPr>
              <a:t>Indicate selection and reasons for selection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</p:txBody>
      </p:sp>
      <p:sp>
        <p:nvSpPr>
          <p:cNvPr id="214" name="Google Shape;214;g2e8a278e99a_0_6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8d34bbb6b1_0_0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Payload Mechanical Design</a:t>
            </a:r>
            <a:endParaRPr/>
          </a:p>
        </p:txBody>
      </p:sp>
      <p:sp>
        <p:nvSpPr>
          <p:cNvPr id="222" name="Google Shape;222;g8d34bbb6b1_0_0"/>
          <p:cNvSpPr txBox="1"/>
          <p:nvPr>
            <p:ph idx="1" type="body"/>
          </p:nvPr>
        </p:nvSpPr>
        <p:spPr>
          <a:xfrm>
            <a:off x="503237" y="1720528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7025" lvl="0" marL="428625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</a:rPr>
              <a:t>Trade study of the payload design</a:t>
            </a:r>
            <a:endParaRPr>
              <a:solidFill>
                <a:schemeClr val="dk1"/>
              </a:solidFill>
            </a:endParaRPr>
          </a:p>
          <a:p>
            <a:pPr indent="-327025" lvl="1" marL="860425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○"/>
            </a:pPr>
            <a:r>
              <a:rPr lang="en-US">
                <a:solidFill>
                  <a:schemeClr val="dk1"/>
                </a:solidFill>
              </a:rPr>
              <a:t>Show design concepts</a:t>
            </a:r>
            <a:endParaRPr>
              <a:solidFill>
                <a:schemeClr val="dk1"/>
              </a:solidFill>
            </a:endParaRPr>
          </a:p>
          <a:p>
            <a:pPr indent="-327025" lvl="1" marL="860425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○"/>
            </a:pPr>
            <a:r>
              <a:rPr lang="en-US">
                <a:solidFill>
                  <a:schemeClr val="dk1"/>
                </a:solidFill>
              </a:rPr>
              <a:t>Identify major mechanical parts</a:t>
            </a:r>
            <a:endParaRPr>
              <a:solidFill>
                <a:schemeClr val="dk1"/>
              </a:solidFill>
            </a:endParaRPr>
          </a:p>
          <a:p>
            <a:pPr indent="-320675" lvl="1" marL="860425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-US">
                <a:solidFill>
                  <a:schemeClr val="dk1"/>
                </a:solidFill>
              </a:rPr>
              <a:t>Identify all mechanisms</a:t>
            </a:r>
            <a:endParaRPr>
              <a:solidFill>
                <a:schemeClr val="dk1"/>
              </a:solidFill>
            </a:endParaRPr>
          </a:p>
          <a:p>
            <a:pPr indent="-339725" lvl="1" marL="860425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en-US">
                <a:solidFill>
                  <a:schemeClr val="dk1"/>
                </a:solidFill>
              </a:rPr>
              <a:t>identify location of electronic susbsytems</a:t>
            </a:r>
            <a:endParaRPr>
              <a:solidFill>
                <a:schemeClr val="dk1"/>
              </a:solidFill>
            </a:endParaRPr>
          </a:p>
          <a:p>
            <a:pPr indent="-327025" lvl="0" marL="428625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</a:rPr>
              <a:t>Show at least two concepts</a:t>
            </a:r>
            <a:endParaRPr>
              <a:solidFill>
                <a:schemeClr val="dk1"/>
              </a:solidFill>
            </a:endParaRPr>
          </a:p>
          <a:p>
            <a:pPr indent="-327025" lvl="0" marL="428625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</a:rPr>
              <a:t>Indicate selection and reasons for selection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3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Mechanical Materials List</a:t>
            </a:r>
            <a:endParaRPr/>
          </a:p>
        </p:txBody>
      </p:sp>
      <p:sp>
        <p:nvSpPr>
          <p:cNvPr id="230" name="Google Shape;230;p23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Identify materials used for mechanical structure</a:t>
            </a:r>
            <a:endParaRPr/>
          </a:p>
          <a:p>
            <a:pPr indent="0" lvl="0" marL="5588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4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 Mass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Budget</a:t>
            </a:r>
            <a:endParaRPr/>
          </a:p>
        </p:txBody>
      </p:sp>
      <p:sp>
        <p:nvSpPr>
          <p:cNvPr id="237" name="Google Shape;237;p24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98145" lvl="0" marL="42862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-US" sz="2200"/>
              <a:t>Show mass of all components of the selected design</a:t>
            </a:r>
            <a:endParaRPr sz="2200"/>
          </a:p>
          <a:p>
            <a:pPr indent="-384175" lvl="1" marL="860425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Mass of each structural element in grams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Sources/uncertainties – whether the masses are estimates, from data sheets, measured values, etc.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Total mass of all components and structural elements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Margin: The amount of mass (in grams) in which the mass budget meets, exceeds, or falls short of the mass requirement</a:t>
            </a:r>
            <a:endParaRPr sz="24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5"/>
          <p:cNvSpPr txBox="1"/>
          <p:nvPr/>
        </p:nvSpPr>
        <p:spPr>
          <a:xfrm>
            <a:off x="460375" y="3346450"/>
            <a:ext cx="9070975" cy="305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Payload Electronics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6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Electronics</a:t>
            </a:r>
            <a:endParaRPr/>
          </a:p>
        </p:txBody>
      </p:sp>
      <p:sp>
        <p:nvSpPr>
          <p:cNvPr id="250" name="Google Shape;250;p26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Electronic block diagram showing all major components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Processors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Memories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Sensors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Drivers for mechanisms and actuators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7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Processor and Memory Trade and Selection</a:t>
            </a:r>
            <a:endParaRPr/>
          </a:p>
        </p:txBody>
      </p:sp>
      <p:sp>
        <p:nvSpPr>
          <p:cNvPr id="257" name="Google Shape;257;p27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at least two different processors considered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Specs of processor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consumption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Speed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Interfaces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Indicate selected design and reasons for selection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Presentation Outline</a:t>
            </a:r>
            <a:endParaRPr/>
          </a:p>
        </p:txBody>
      </p:sp>
      <p:sp>
        <p:nvSpPr>
          <p:cNvPr id="77" name="Google Shape;77;p3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simple outline of the presentation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Indicate team member(s) who will present each section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cd29ba452_0_0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Sensor</a:t>
            </a:r>
            <a:r>
              <a:rPr lang="en-US"/>
              <a:t> Trade</a:t>
            </a:r>
            <a:endParaRPr/>
          </a:p>
        </p:txBody>
      </p:sp>
      <p:sp>
        <p:nvSpPr>
          <p:cNvPr id="264" name="Google Shape;264;g5cd29ba452_0_0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Trade study of at least two sensors to be used </a:t>
            </a:r>
            <a:r>
              <a:rPr lang="en-US" sz="2400"/>
              <a:t>in payload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Indicate selected sensor and reasons for selection</a:t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e8a278e99a_0_12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GPS Trade</a:t>
            </a:r>
            <a:endParaRPr/>
          </a:p>
        </p:txBody>
      </p:sp>
      <p:sp>
        <p:nvSpPr>
          <p:cNvPr id="271" name="Google Shape;271;g2e8a278e99a_0_12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Trade study of at least two </a:t>
            </a:r>
            <a:r>
              <a:rPr lang="en-US" sz="2400"/>
              <a:t>GPS receivers</a:t>
            </a: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 be used </a:t>
            </a:r>
            <a:r>
              <a:rPr lang="en-US" sz="2400"/>
              <a:t>in payload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Indicate selected sensor and reasons for selection</a:t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2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Ground Station Link 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Radio Trade and Selection</a:t>
            </a:r>
            <a:endParaRPr/>
          </a:p>
        </p:txBody>
      </p:sp>
      <p:sp>
        <p:nvSpPr>
          <p:cNvPr id="278" name="Google Shape;278;p32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Trade study for radio selection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at least two options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frequency operation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selection and reason for selection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3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Ground Station Link 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Radio Antenna Trade and Selection</a:t>
            </a:r>
            <a:endParaRPr/>
          </a:p>
        </p:txBody>
      </p:sp>
      <p:sp>
        <p:nvSpPr>
          <p:cNvPr id="285" name="Google Shape;285;p33"/>
          <p:cNvSpPr txBox="1"/>
          <p:nvPr>
            <p:ph idx="1" type="body"/>
          </p:nvPr>
        </p:nvSpPr>
        <p:spPr>
          <a:xfrm>
            <a:off x="503163" y="5461200"/>
            <a:ext cx="9071100" cy="17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85445" lvl="0" marL="4286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</a:rPr>
              <a:t>Trade Decision (#1 or #2)</a:t>
            </a:r>
            <a:endParaRPr sz="2000">
              <a:solidFill>
                <a:schemeClr val="dk1"/>
              </a:solidFill>
            </a:endParaRPr>
          </a:p>
          <a:p>
            <a:pPr indent="-385445" lvl="0" marL="4286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</a:rPr>
              <a:t>Supporting evidence for decision (Why?)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286" name="Google Shape;286;p33"/>
          <p:cNvSpPr txBox="1"/>
          <p:nvPr/>
        </p:nvSpPr>
        <p:spPr>
          <a:xfrm>
            <a:off x="554500" y="1383475"/>
            <a:ext cx="4251300" cy="3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Trade 1</a:t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8775" lvl="1" marL="8604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Trade study of antennas for the Payload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antenna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Mounting location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Potential interference issues with structure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Antenna Gain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87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selection and reasons for selection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3"/>
          <p:cNvSpPr txBox="1"/>
          <p:nvPr/>
        </p:nvSpPr>
        <p:spPr>
          <a:xfrm>
            <a:off x="5147600" y="1353500"/>
            <a:ext cx="4135500" cy="3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b="1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Trade 2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5444" lvl="0" marL="8858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Trade study of antennas for the Payload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8775" lvl="1" marL="1317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antenna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8775" lvl="1" marL="13176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Mounting location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8775" lvl="1" marL="13176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Potential interference issues with structure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8775" lvl="1" marL="13176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Antenna Gain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selection and reasons for selection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4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Trade and Selection</a:t>
            </a:r>
            <a:endParaRPr/>
          </a:p>
        </p:txBody>
      </p:sp>
      <p:sp>
        <p:nvSpPr>
          <p:cNvPr id="294" name="Google Shape;294;p34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Trade study of power sources for </a:t>
            </a:r>
            <a:r>
              <a:rPr lang="en-US" sz="2400"/>
              <a:t>Payload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lang="en-US" sz="2400"/>
              <a:t>B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attery selection and configuration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capacity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Mounting method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Protection circuits</a:t>
            </a:r>
            <a:endParaRPr sz="2400"/>
          </a:p>
          <a:p>
            <a:pPr indent="-395605" lvl="2" marL="12922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 circuit</a:t>
            </a:r>
            <a:endParaRPr sz="2400"/>
          </a:p>
          <a:p>
            <a:pPr indent="-395605" lvl="2" marL="1292225" marR="0" rtl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Over-discharge for lithium ion cells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selection and reason for selection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5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Distribution</a:t>
            </a:r>
            <a:endParaRPr/>
          </a:p>
        </p:txBody>
      </p:sp>
      <p:sp>
        <p:nvSpPr>
          <p:cNvPr id="301" name="Google Shape;301;p35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Electrical Power System Design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Regulators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distribution to subsystems, mechanisms, actuators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management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6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</a:t>
            </a:r>
            <a:r>
              <a:rPr lang="en-US"/>
              <a:t>Budget</a:t>
            </a:r>
            <a:endParaRPr/>
          </a:p>
        </p:txBody>
      </p:sp>
      <p:sp>
        <p:nvSpPr>
          <p:cNvPr id="308" name="Google Shape;308;p36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chemeClr val="dk1"/>
                </a:solidFill>
              </a:rPr>
              <a:t>List power consumption of all electrical components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chemeClr val="dk1"/>
                </a:solidFill>
              </a:rPr>
              <a:t>All values are to be in watt-hours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chemeClr val="dk1"/>
                </a:solidFill>
              </a:rPr>
              <a:t>Compare to capacity of battery in watt-hours</a:t>
            </a:r>
            <a:endParaRPr sz="2400">
              <a:solidFill>
                <a:schemeClr val="dk1"/>
              </a:solidFill>
            </a:endParaRPr>
          </a:p>
          <a:p>
            <a:pPr indent="-410844" lvl="0" marL="4286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chemeClr val="dk1"/>
                </a:solidFill>
              </a:rPr>
              <a:t>Identify how long Payload can operate on batteries</a:t>
            </a:r>
            <a:endParaRPr sz="24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7"/>
          <p:cNvSpPr txBox="1"/>
          <p:nvPr/>
        </p:nvSpPr>
        <p:spPr>
          <a:xfrm>
            <a:off x="530225" y="3346450"/>
            <a:ext cx="9070975" cy="305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Software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8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Software Design</a:t>
            </a:r>
            <a:endParaRPr/>
          </a:p>
        </p:txBody>
      </p:sp>
      <p:sp>
        <p:nvSpPr>
          <p:cNvPr id="321" name="Google Shape;321;p38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Flow Chart of software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software states and how software transitions to each state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up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Integration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lang="en-US" sz="2400"/>
              <a:t>Transmission (bonus)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Landing</a:t>
            </a:r>
            <a:endParaRPr sz="2400"/>
          </a:p>
          <a:p>
            <a:pPr indent="-457200" lvl="0" marL="457200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9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Software Development Plan</a:t>
            </a:r>
            <a:endParaRPr/>
          </a:p>
        </p:txBody>
      </p:sp>
      <p:sp>
        <p:nvSpPr>
          <p:cNvPr id="328" name="Google Shape;328;p39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plan for software development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Prototyping and prototyping environments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Software subsystem development sequence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Development team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 methodology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Organization</a:t>
            </a:r>
            <a:endParaRPr/>
          </a:p>
        </p:txBody>
      </p:sp>
      <p:sp>
        <p:nvSpPr>
          <p:cNvPr id="84" name="Google Shape;84;p4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Single slide listing team members and role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use an organization chart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5cd29ba452_3_0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Payload Integration</a:t>
            </a:r>
            <a:endParaRPr/>
          </a:p>
        </p:txBody>
      </p:sp>
      <p:sp>
        <p:nvSpPr>
          <p:cNvPr id="336" name="Google Shape;336;g5cd29ba452_3_0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Construction of payload section</a:t>
            </a:r>
            <a:endParaRPr sz="2400"/>
          </a:p>
          <a:p>
            <a:pPr indent="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Integration Process</a:t>
            </a:r>
            <a:endParaRPr sz="24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40"/>
          <p:cNvSpPr txBox="1"/>
          <p:nvPr/>
        </p:nvSpPr>
        <p:spPr>
          <a:xfrm>
            <a:off x="525462" y="3360737"/>
            <a:ext cx="9070975" cy="305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1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 Design</a:t>
            </a:r>
            <a:endParaRPr/>
          </a:p>
        </p:txBody>
      </p:sp>
      <p:sp>
        <p:nvSpPr>
          <p:cNvPr id="349" name="Google Shape;349;p41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block diagram of ground station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all major components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42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 </a:t>
            </a:r>
            <a:r>
              <a:rPr lang="en-US"/>
              <a:t>Radio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Trade and Selection</a:t>
            </a:r>
            <a:endParaRPr/>
          </a:p>
        </p:txBody>
      </p:sp>
      <p:sp>
        <p:nvSpPr>
          <p:cNvPr id="356" name="Google Shape;356;p42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chemeClr val="dk1"/>
                </a:solidFill>
              </a:rPr>
              <a:t>Trade study for radio selection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chemeClr val="dk1"/>
                </a:solidFill>
              </a:rPr>
              <a:t>Show at least two options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chemeClr val="dk1"/>
                </a:solidFill>
              </a:rPr>
              <a:t>Identify frequency operation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chemeClr val="dk1"/>
                </a:solidFill>
              </a:rPr>
              <a:t>Identify selection and reason for selection</a:t>
            </a:r>
            <a:endParaRPr sz="24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2e8a278e99a_0_18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 Antenna Trade and Selection</a:t>
            </a:r>
            <a:endParaRPr/>
          </a:p>
        </p:txBody>
      </p:sp>
      <p:sp>
        <p:nvSpPr>
          <p:cNvPr id="363" name="Google Shape;363;g2e8a278e99a_0_18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 trade issues for antenna trade and selection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antenna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Antenna pattern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Range calculation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lang="en-US" sz="2400"/>
              <a:t>Identify if m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ounted or hand</a:t>
            </a:r>
            <a:r>
              <a:rPr lang="en-US" sz="2400"/>
              <a:t>-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held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3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 Software</a:t>
            </a:r>
            <a:endParaRPr/>
          </a:p>
        </p:txBody>
      </p:sp>
      <p:sp>
        <p:nvSpPr>
          <p:cNvPr id="370" name="Google Shape;370;p43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Telemetry display </a:t>
            </a:r>
            <a:r>
              <a:rPr lang="en-US" sz="2400"/>
              <a:t>(show prototype of display)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any commercial or open source software packages to be used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Real time plotting if implemented</a:t>
            </a:r>
            <a:endParaRPr sz="2400"/>
          </a:p>
          <a:p>
            <a:pPr indent="0" lvl="0" marL="0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4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 Portability</a:t>
            </a:r>
            <a:endParaRPr/>
          </a:p>
        </p:txBody>
      </p:sp>
      <p:sp>
        <p:nvSpPr>
          <p:cNvPr id="377" name="Google Shape;377;p44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how ground station can be made portable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Battery operation life of ground station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45"/>
          <p:cNvSpPr txBox="1"/>
          <p:nvPr>
            <p:ph type="ctrTitle"/>
          </p:nvPr>
        </p:nvSpPr>
        <p:spPr>
          <a:xfrm>
            <a:off x="343625" y="1094345"/>
            <a:ext cx="9393300" cy="13575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Testing</a:t>
            </a:r>
            <a:endParaRPr sz="3600"/>
          </a:p>
        </p:txBody>
      </p:sp>
    </p:spTree>
  </p:cSld>
  <p:clrMapOvr>
    <a:masterClrMapping/>
  </p:clrMapOvr>
  <p:transition spd="med"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46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Testing</a:t>
            </a:r>
            <a:endParaRPr/>
          </a:p>
        </p:txBody>
      </p:sp>
      <p:sp>
        <p:nvSpPr>
          <p:cNvPr id="390" name="Google Shape;390;p46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of </a:t>
            </a:r>
            <a:r>
              <a:rPr lang="en-US" sz="2400"/>
              <a:t>Payload</a:t>
            </a: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subsystems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during subsystem integration</a:t>
            </a:r>
            <a:endParaRPr sz="2400"/>
          </a:p>
          <a:p>
            <a:pPr indent="-410844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functional testing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47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Testing</a:t>
            </a:r>
            <a:endParaRPr/>
          </a:p>
        </p:txBody>
      </p:sp>
      <p:sp>
        <p:nvSpPr>
          <p:cNvPr id="397" name="Google Shape;397;p47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testing of rocket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Parachute deployment testing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Payload Deployment testing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Flight test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Acronyms</a:t>
            </a:r>
            <a:endParaRPr/>
          </a:p>
        </p:txBody>
      </p:sp>
      <p:sp>
        <p:nvSpPr>
          <p:cNvPr id="91" name="Google Shape;91;p5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list of acronyms used throughout the presentation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Used as reference only. Does not need to be read through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48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Flight Operations</a:t>
            </a:r>
            <a:endParaRPr/>
          </a:p>
        </p:txBody>
      </p:sp>
      <p:sp>
        <p:nvSpPr>
          <p:cNvPr id="404" name="Google Shape;404;p48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procedures during launch day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preparation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lang="en-US" sz="2400"/>
              <a:t>Payload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Preparation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lang="en-US" sz="2400"/>
              <a:t>Payload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integration into rocket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Preparations at the launch pad</a:t>
            </a:r>
            <a:endParaRPr sz="2400"/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lang="en-US" sz="2400"/>
              <a:t>Payload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arming process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49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 Schedule</a:t>
            </a:r>
            <a:endParaRPr/>
          </a:p>
        </p:txBody>
      </p:sp>
      <p:sp>
        <p:nvSpPr>
          <p:cNvPr id="411" name="Google Shape;411;p49"/>
          <p:cNvSpPr txBox="1"/>
          <p:nvPr>
            <p:ph idx="1" type="body"/>
          </p:nvPr>
        </p:nvSpPr>
        <p:spPr>
          <a:xfrm>
            <a:off x="504837" y="1811600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</a:rPr>
              <a:t>Show a Gantt chart schedule of the complete development cycle up to contest date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Component and service schedule</a:t>
            </a:r>
            <a:endParaRPr sz="2400">
              <a:solidFill>
                <a:srgbClr val="595959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When components are bought and lead times for components</a:t>
            </a:r>
            <a:endParaRPr sz="2400">
              <a:solidFill>
                <a:srgbClr val="595959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Services required (contract machining, PCB, etc.)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50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 Budget</a:t>
            </a:r>
            <a:endParaRPr/>
          </a:p>
        </p:txBody>
      </p:sp>
      <p:sp>
        <p:nvSpPr>
          <p:cNvPr id="418" name="Google Shape;418;p50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budget for all parts of the program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1800" lvl="2" marL="16764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</a:pPr>
            <a:r>
              <a:rPr lang="en-US" sz="2400">
                <a:solidFill>
                  <a:schemeClr val="dk1"/>
                </a:solidFill>
              </a:rPr>
              <a:t>Separate rocket and payload costs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Services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Travel expenses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51"/>
          <p:cNvSpPr txBox="1"/>
          <p:nvPr>
            <p:ph type="title"/>
          </p:nvPr>
        </p:nvSpPr>
        <p:spPr>
          <a:xfrm>
            <a:off x="503237" y="3778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/>
          </a:p>
        </p:txBody>
      </p:sp>
      <p:sp>
        <p:nvSpPr>
          <p:cNvPr id="425" name="Google Shape;425;p51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state of development efforts, any accomplishments, issues, and way forward</a:t>
            </a:r>
            <a:endParaRPr sz="2400"/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/>
          <p:nvPr>
            <p:ph type="ctrTitle"/>
          </p:nvPr>
        </p:nvSpPr>
        <p:spPr>
          <a:xfrm>
            <a:off x="343637" y="1094341"/>
            <a:ext cx="9393300" cy="30168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System Overview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Mission Summary</a:t>
            </a:r>
            <a:endParaRPr/>
          </a:p>
        </p:txBody>
      </p:sp>
      <p:sp>
        <p:nvSpPr>
          <p:cNvPr id="104" name="Google Shape;104;p7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Overview of mission objectives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any external objectives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Requirement Summary</a:t>
            </a:r>
            <a:endParaRPr/>
          </a:p>
        </p:txBody>
      </p:sp>
      <p:sp>
        <p:nvSpPr>
          <p:cNvPr id="111" name="Google Shape;111;p8"/>
          <p:cNvSpPr txBox="1"/>
          <p:nvPr>
            <p:ph idx="1" type="body"/>
          </p:nvPr>
        </p:nvSpPr>
        <p:spPr>
          <a:xfrm>
            <a:off x="503237" y="18446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Overview of system (mission) level requirements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table to demonstrate understanding of requirements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requirements for the </a:t>
            </a:r>
            <a:r>
              <a:rPr lang="en-US"/>
              <a:t>payload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requirements for the rocket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"/>
          <p:cNvSpPr txBox="1"/>
          <p:nvPr>
            <p:ph type="title"/>
          </p:nvPr>
        </p:nvSpPr>
        <p:spPr>
          <a:xfrm>
            <a:off x="503237" y="301625"/>
            <a:ext cx="9070975" cy="658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Level Trade and Selection</a:t>
            </a:r>
            <a:endParaRPr/>
          </a:p>
        </p:txBody>
      </p:sp>
      <p:sp>
        <p:nvSpPr>
          <p:cNvPr id="118" name="Google Shape;118;p9"/>
          <p:cNvSpPr txBox="1"/>
          <p:nvPr>
            <p:ph idx="1" type="body"/>
          </p:nvPr>
        </p:nvSpPr>
        <p:spPr>
          <a:xfrm>
            <a:off x="503237" y="1768475"/>
            <a:ext cx="9070975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 two preliminary overall design concepts considered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Configurations of rocket and </a:t>
            </a:r>
            <a:r>
              <a:rPr lang="en-US"/>
              <a:t>Payload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lang="en-US"/>
              <a:t>Break up into two teams to come up with independent designs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 criteria for final configuration selection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diagrams of various concepts considered.</a:t>
            </a:r>
            <a:endParaRPr/>
          </a:p>
          <a:p>
            <a:pPr indent="-342900" lvl="0" marL="342900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