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7559675" cx="10080625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4398962" y="9555162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772400" cy="10058400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7772400" cy="10058400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>
            <p:ph idx="2" type="sldImg"/>
          </p:nvPr>
        </p:nvSpPr>
        <p:spPr>
          <a:xfrm>
            <a:off x="1371600" y="763587"/>
            <a:ext cx="5024437" cy="37671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3" type="hdr"/>
          </p:nvPr>
        </p:nvSpPr>
        <p:spPr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0" type="dt"/>
          </p:nvPr>
        </p:nvSpPr>
        <p:spPr>
          <a:xfrm>
            <a:off x="4398962" y="0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n"/>
          <p:cNvSpPr txBox="1"/>
          <p:nvPr>
            <p:ph idx="11" type="ftr"/>
          </p:nvPr>
        </p:nvSpPr>
        <p:spPr>
          <a:xfrm>
            <a:off x="0" y="9555162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n"/>
          <p:cNvSpPr txBox="1"/>
          <p:nvPr>
            <p:ph idx="4" type="sldNum"/>
          </p:nvPr>
        </p:nvSpPr>
        <p:spPr>
          <a:xfrm>
            <a:off x="4398962" y="9555162"/>
            <a:ext cx="33686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9" name="Google Shape;59;p4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4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7" name="Google Shape;67;p7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7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http://www.nar.org/nar-products/rocket-stability/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5" name="Google Shape;75;p13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3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9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9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1" name="Google Shape;91;p11:notes"/>
          <p:cNvSpPr/>
          <p:nvPr/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1:notes"/>
          <p:cNvSpPr txBox="1"/>
          <p:nvPr>
            <p:ph idx="1" type="body"/>
          </p:nvPr>
        </p:nvSpPr>
        <p:spPr>
          <a:xfrm>
            <a:off x="777875" y="4776787"/>
            <a:ext cx="6213475" cy="45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df7330add_2_45:notes"/>
          <p:cNvSpPr txBox="1"/>
          <p:nvPr>
            <p:ph idx="12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99" name="Google Shape;99;g3df7330add_2_45:notes"/>
          <p:cNvSpPr/>
          <p:nvPr>
            <p:ph idx="2" type="sldImg"/>
          </p:nvPr>
        </p:nvSpPr>
        <p:spPr>
          <a:xfrm>
            <a:off x="1371600" y="763587"/>
            <a:ext cx="5024400" cy="37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df7330add_2_45:notes"/>
          <p:cNvSpPr txBox="1"/>
          <p:nvPr>
            <p:ph idx="1" type="body"/>
          </p:nvPr>
        </p:nvSpPr>
        <p:spPr>
          <a:xfrm>
            <a:off x="777875" y="4776787"/>
            <a:ext cx="6213600" cy="45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3df7330add_2_45:notes"/>
          <p:cNvSpPr txBox="1"/>
          <p:nvPr>
            <p:ph idx="3" type="sldNum"/>
          </p:nvPr>
        </p:nvSpPr>
        <p:spPr>
          <a:xfrm>
            <a:off x="4398962" y="9555162"/>
            <a:ext cx="3368700" cy="498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343637" y="1094341"/>
            <a:ext cx="9393300" cy="30168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343628" y="4165464"/>
            <a:ext cx="9393300" cy="11649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hasCustomPrompt="1" type="title"/>
          </p:nvPr>
        </p:nvSpPr>
        <p:spPr>
          <a:xfrm>
            <a:off x="343628" y="1625731"/>
            <a:ext cx="9393300" cy="28860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343628" y="4632992"/>
            <a:ext cx="9393300" cy="19119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43628" y="1693854"/>
            <a:ext cx="4409700" cy="5021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5327385" y="1693854"/>
            <a:ext cx="4409700" cy="5021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43628" y="816595"/>
            <a:ext cx="3095700" cy="11106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43628" y="2042369"/>
            <a:ext cx="3095700" cy="4672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540467" y="661609"/>
            <a:ext cx="7020000" cy="60126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5040313" y="-184"/>
            <a:ext cx="5040300" cy="7559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9"/>
          <p:cNvSpPr txBox="1"/>
          <p:nvPr>
            <p:ph type="title"/>
          </p:nvPr>
        </p:nvSpPr>
        <p:spPr>
          <a:xfrm>
            <a:off x="292695" y="1812463"/>
            <a:ext cx="4459500" cy="2178600"/>
          </a:xfrm>
          <a:prstGeom prst="rect">
            <a:avLst/>
          </a:prstGeom>
        </p:spPr>
        <p:txBody>
          <a:bodyPr anchorCtr="0" anchor="b" bIns="111975" lIns="111975" spcFirstLastPara="1" rIns="111975" wrap="square" tIns="1119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92695" y="4119828"/>
            <a:ext cx="4459500" cy="18153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5445456" y="1064211"/>
            <a:ext cx="4230000" cy="54309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43628" y="6217901"/>
            <a:ext cx="6613200" cy="8892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504763" y="1978550"/>
            <a:ext cx="9071100" cy="189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075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Target Altitude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Safety Document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504763" y="4963525"/>
            <a:ext cx="9071100" cy="14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075">
            <a:noAutofit/>
          </a:bodyPr>
          <a:lstStyle/>
          <a:p>
            <a:pPr indent="-342900" lvl="0" marL="3429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200">
                <a:solidFill>
                  <a:schemeClr val="dk2"/>
                </a:solidFill>
              </a:rPr>
              <a:t>School Name</a:t>
            </a:r>
            <a:endParaRPr sz="3200">
              <a:solidFill>
                <a:schemeClr val="dk2"/>
              </a:solidFill>
            </a:endParaRPr>
          </a:p>
          <a:p>
            <a:pPr indent="-342900" lvl="0" marL="3429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3200">
              <a:solidFill>
                <a:schemeClr val="dk2"/>
              </a:solidFill>
            </a:endParaRPr>
          </a:p>
          <a:p>
            <a:pPr indent="-342900" lvl="0" marL="3429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Team Name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503300" y="0"/>
            <a:ext cx="9071100" cy="7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075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</a:t>
            </a:r>
            <a:r>
              <a:rPr b="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esign 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503300" y="988938"/>
            <a:ext cx="9071100" cy="56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/>
              <a:t>Include a l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ist of materials used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/>
              <a:t>Include a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d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rawing of the rocket identifying all of its components a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nd their dimensions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Total on 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pad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weight of rocket with the primary and backup motors. This includ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es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ll recovery harness and parachute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Primary or backup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Payload if required for event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Location of Center of Pressure (CP) from the tip of the nose cone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Location of Center of Gravity (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CG) from the tip of the nose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Primary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Backup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the rocket’s stability. The center of gravity (CG) must be ahead of the center of pressure (CP) by at least one diameter (caliber) of your rocket.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With primary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With backup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2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504762" y="0"/>
            <a:ext cx="9071100" cy="7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075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Primary and Secondary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Motors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504763" y="1003638"/>
            <a:ext cx="9071100" cy="55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primary motor selection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Document method for motor retention (friction fit is specifically disallowed).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Calculate thrust to on pad weight ratio using a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verage thrust of the primary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hrust to weight ratio must be a minimum of 5:1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back up motor selection and what cha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nges to rocket would be required to successfully comply with contest rules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Calculate thrust to on pad weight ratio using average thrust of the backup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Thrust to weight ratio must be a minimum of 5:1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Include a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simulation plot for 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primary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Include a simulation plot for the backup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2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503237" y="-52925"/>
            <a:ext cx="9071100" cy="7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075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Recovery</a:t>
            </a:r>
            <a:endParaRPr/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504763" y="937600"/>
            <a:ext cx="9071100" cy="58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Document method of initiating recovery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Electronic. If used, complete slide #5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Motor ejection - specify motor delay in seconds for</a:t>
            </a:r>
            <a:endParaRPr sz="1800"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Primary motor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Secondary motor</a:t>
            </a:r>
            <a:endParaRPr sz="1800"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Parachute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Size of and how determined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method for protecting parachute and rationale for choice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Show drawing of recovery harnesses for each part of rocket</a:t>
            </a:r>
            <a:endParaRPr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harness material and strength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linkages and load limits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eye bolts or 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 bolts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and their mounting methods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504837" y="0"/>
            <a:ext cx="9071100" cy="7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075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Recovery Electronics - if used</a:t>
            </a:r>
            <a:endParaRPr/>
          </a:p>
        </p:txBody>
      </p:sp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575113" y="1000850"/>
            <a:ext cx="8930400" cy="60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commercial altimeter(s) that will be used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Show wiring diagram of altimeters 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with charges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Document the number and size of the pressure ports for altimeter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Document altimeter preparation steps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Specify the quantity of black powder to be used to 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separate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each section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Specify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the volume of the 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section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to be pressurized 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with 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calculated pressure level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Document charge size testing and results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Specify how sections are secured before the ejection charges separate sections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friction fit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shear pins - number and size</a:t>
            </a:r>
            <a:endParaRPr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how charges are </a:t>
            </a:r>
            <a:r>
              <a:rPr lang="en-US"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fired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e-matches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❏"/>
            </a:pPr>
            <a:r>
              <a:rPr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7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Feedback	</a:t>
            </a:r>
            <a:endParaRPr/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❏"/>
            </a:pPr>
            <a:r>
              <a:rPr lang="en-US"/>
              <a:t>For feedback from reviewers, please include an email address and  contact information.</a:t>
            </a:r>
            <a:endParaRPr/>
          </a:p>
        </p:txBody>
      </p:sp>
      <p:sp>
        <p:nvSpPr>
          <p:cNvPr id="105" name="Google Shape;105;p18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