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7.xml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68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73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69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74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75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70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72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71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66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69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6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71.xml"/>
  <Override ContentType="application/vnd.openxmlformats-officedocument.presentationml.slide+xml" PartName="/ppt/slides/slide41.xml"/>
  <Override ContentType="application/vnd.openxmlformats-officedocument.presentationml.slide+xml" PartName="/ppt/slides/slide67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6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7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7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65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7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64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75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63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31.xml"/>
  <Override ContentType="application/vnd.openxmlformats-officedocument.presentationml.slide+xml" PartName="/ppt/slides/slide74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</p:sldIdLst>
  <p:sldSz cy="7559675" cx="10080625"/>
  <p:notesSz cx="7772400" cy="10058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1" roundtripDataSignature="AMtx7miXRHMqVQyNDEC/4z5RodlmzHgq5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19B907B-F823-4C2A-9B1E-FD99073639AC}">
  <a:tblStyle styleId="{519B907B-F823-4C2A-9B1E-FD99073639A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80" Type="http://schemas.openxmlformats.org/officeDocument/2006/relationships/slide" Target="slides/slide75.xml"/><Relationship Id="rId81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73" Type="http://schemas.openxmlformats.org/officeDocument/2006/relationships/slide" Target="slides/slide68.xml"/><Relationship Id="rId72" Type="http://schemas.openxmlformats.org/officeDocument/2006/relationships/slide" Target="slides/slide67.xml"/><Relationship Id="rId31" Type="http://schemas.openxmlformats.org/officeDocument/2006/relationships/slide" Target="slides/slide26.xml"/><Relationship Id="rId75" Type="http://schemas.openxmlformats.org/officeDocument/2006/relationships/slide" Target="slides/slide70.xml"/><Relationship Id="rId30" Type="http://schemas.openxmlformats.org/officeDocument/2006/relationships/slide" Target="slides/slide25.xml"/><Relationship Id="rId74" Type="http://schemas.openxmlformats.org/officeDocument/2006/relationships/slide" Target="slides/slide69.xml"/><Relationship Id="rId33" Type="http://schemas.openxmlformats.org/officeDocument/2006/relationships/slide" Target="slides/slide28.xml"/><Relationship Id="rId77" Type="http://schemas.openxmlformats.org/officeDocument/2006/relationships/slide" Target="slides/slide72.xml"/><Relationship Id="rId32" Type="http://schemas.openxmlformats.org/officeDocument/2006/relationships/slide" Target="slides/slide27.xml"/><Relationship Id="rId76" Type="http://schemas.openxmlformats.org/officeDocument/2006/relationships/slide" Target="slides/slide71.xml"/><Relationship Id="rId35" Type="http://schemas.openxmlformats.org/officeDocument/2006/relationships/slide" Target="slides/slide30.xml"/><Relationship Id="rId79" Type="http://schemas.openxmlformats.org/officeDocument/2006/relationships/slide" Target="slides/slide74.xml"/><Relationship Id="rId34" Type="http://schemas.openxmlformats.org/officeDocument/2006/relationships/slide" Target="slides/slide29.xml"/><Relationship Id="rId78" Type="http://schemas.openxmlformats.org/officeDocument/2006/relationships/slide" Target="slides/slide73.xml"/><Relationship Id="rId71" Type="http://schemas.openxmlformats.org/officeDocument/2006/relationships/slide" Target="slides/slide66.xml"/><Relationship Id="rId70" Type="http://schemas.openxmlformats.org/officeDocument/2006/relationships/slide" Target="slides/slide65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62" Type="http://schemas.openxmlformats.org/officeDocument/2006/relationships/slide" Target="slides/slide57.xml"/><Relationship Id="rId61" Type="http://schemas.openxmlformats.org/officeDocument/2006/relationships/slide" Target="slides/slide56.xml"/><Relationship Id="rId20" Type="http://schemas.openxmlformats.org/officeDocument/2006/relationships/slide" Target="slides/slide15.xml"/><Relationship Id="rId64" Type="http://schemas.openxmlformats.org/officeDocument/2006/relationships/slide" Target="slides/slide59.xml"/><Relationship Id="rId63" Type="http://schemas.openxmlformats.org/officeDocument/2006/relationships/slide" Target="slides/slide58.xml"/><Relationship Id="rId22" Type="http://schemas.openxmlformats.org/officeDocument/2006/relationships/slide" Target="slides/slide17.xml"/><Relationship Id="rId66" Type="http://schemas.openxmlformats.org/officeDocument/2006/relationships/slide" Target="slides/slide61.xml"/><Relationship Id="rId21" Type="http://schemas.openxmlformats.org/officeDocument/2006/relationships/slide" Target="slides/slide16.xml"/><Relationship Id="rId65" Type="http://schemas.openxmlformats.org/officeDocument/2006/relationships/slide" Target="slides/slide60.xml"/><Relationship Id="rId24" Type="http://schemas.openxmlformats.org/officeDocument/2006/relationships/slide" Target="slides/slide19.xml"/><Relationship Id="rId68" Type="http://schemas.openxmlformats.org/officeDocument/2006/relationships/slide" Target="slides/slide63.xml"/><Relationship Id="rId23" Type="http://schemas.openxmlformats.org/officeDocument/2006/relationships/slide" Target="slides/slide18.xml"/><Relationship Id="rId67" Type="http://schemas.openxmlformats.org/officeDocument/2006/relationships/slide" Target="slides/slide62.xml"/><Relationship Id="rId60" Type="http://schemas.openxmlformats.org/officeDocument/2006/relationships/slide" Target="slides/slide55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69" Type="http://schemas.openxmlformats.org/officeDocument/2006/relationships/slide" Target="slides/slide64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11" Type="http://schemas.openxmlformats.org/officeDocument/2006/relationships/slide" Target="slides/slide6.xml"/><Relationship Id="rId55" Type="http://schemas.openxmlformats.org/officeDocument/2006/relationships/slide" Target="slides/slide50.xml"/><Relationship Id="rId10" Type="http://schemas.openxmlformats.org/officeDocument/2006/relationships/slide" Target="slides/slide5.xml"/><Relationship Id="rId54" Type="http://schemas.openxmlformats.org/officeDocument/2006/relationships/slide" Target="slides/slide49.xml"/><Relationship Id="rId13" Type="http://schemas.openxmlformats.org/officeDocument/2006/relationships/slide" Target="slides/slide8.xml"/><Relationship Id="rId57" Type="http://schemas.openxmlformats.org/officeDocument/2006/relationships/slide" Target="slides/slide52.xml"/><Relationship Id="rId12" Type="http://schemas.openxmlformats.org/officeDocument/2006/relationships/slide" Target="slides/slide7.xml"/><Relationship Id="rId56" Type="http://schemas.openxmlformats.org/officeDocument/2006/relationships/slide" Target="slides/slide51.xml"/><Relationship Id="rId15" Type="http://schemas.openxmlformats.org/officeDocument/2006/relationships/slide" Target="slides/slide10.xml"/><Relationship Id="rId59" Type="http://schemas.openxmlformats.org/officeDocument/2006/relationships/slide" Target="slides/slide54.xml"/><Relationship Id="rId14" Type="http://schemas.openxmlformats.org/officeDocument/2006/relationships/slide" Target="slides/slide9.xml"/><Relationship Id="rId58" Type="http://schemas.openxmlformats.org/officeDocument/2006/relationships/slide" Target="slides/slide5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12" type="sldNum"/>
          </p:nvPr>
        </p:nvSpPr>
        <p:spPr>
          <a:xfrm>
            <a:off x="4398962" y="9555162"/>
            <a:ext cx="3371850" cy="5016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4;n"/>
          <p:cNvSpPr/>
          <p:nvPr>
            <p:ph idx="2" type="sldImg"/>
          </p:nvPr>
        </p:nvSpPr>
        <p:spPr>
          <a:xfrm>
            <a:off x="1371600" y="763587"/>
            <a:ext cx="5027612" cy="37703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" name="Google Shape;5;n"/>
          <p:cNvSpPr txBox="1"/>
          <p:nvPr>
            <p:ph idx="1" type="body"/>
          </p:nvPr>
        </p:nvSpPr>
        <p:spPr>
          <a:xfrm>
            <a:off x="777875" y="4776787"/>
            <a:ext cx="6216650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" name="Google Shape;6;n"/>
          <p:cNvSpPr txBox="1"/>
          <p:nvPr>
            <p:ph idx="3" type="hdr"/>
          </p:nvPr>
        </p:nvSpPr>
        <p:spPr>
          <a:xfrm>
            <a:off x="0" y="0"/>
            <a:ext cx="3371850" cy="50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0" type="dt"/>
          </p:nvPr>
        </p:nvSpPr>
        <p:spPr>
          <a:xfrm>
            <a:off x="4398962" y="0"/>
            <a:ext cx="3371850" cy="50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1" type="ftr"/>
          </p:nvPr>
        </p:nvSpPr>
        <p:spPr>
          <a:xfrm>
            <a:off x="0" y="9555162"/>
            <a:ext cx="3371850" cy="5016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n"/>
          <p:cNvSpPr txBox="1"/>
          <p:nvPr>
            <p:ph idx="4" type="sldNum"/>
          </p:nvPr>
        </p:nvSpPr>
        <p:spPr>
          <a:xfrm>
            <a:off x="4398962" y="9555162"/>
            <a:ext cx="3371850" cy="5016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4" name="Google Shape;34;p1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0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01" name="Google Shape;101;p10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1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09" name="Google Shape;109;p11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2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116" name="Google Shape;116;p12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7" name="Google Shape;117;p12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8" name="Google Shape;118;p12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3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5" name="Google Shape;125;p13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4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32" name="Google Shape;132;p14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5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39" name="Google Shape;139;p15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6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46" name="Google Shape;146;p16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7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53" name="Google Shape;153;p17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8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60" name="Google Shape;160;p18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9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67" name="Google Shape;167;p19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1" name="Google Shape;41;p2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0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4" name="Google Shape;174;p20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1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1" name="Google Shape;181;p21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3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8" name="Google Shape;188;p23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2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195" name="Google Shape;195;p22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6" name="Google Shape;196;p22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7" name="Google Shape;197;p22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4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04" name="Google Shape;204;p24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489a92282f_0_0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11" name="Google Shape;211;g3489a92282f_0_0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489a92282f_0_6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218" name="Google Shape;218;g3489a92282f_0_6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9" name="Google Shape;219;g3489a92282f_0_6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0" name="Google Shape;220;g3489a92282f_0_6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489a92282f_0_14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27" name="Google Shape;227;g3489a92282f_0_14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8d2d3b403f_0_0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234" name="Google Shape;234;g8d2d3b403f_0_0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5" name="Google Shape;235;g8d2d3b403f_0_0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6" name="Google Shape;236;g8d2d3b403f_0_0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6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243" name="Google Shape;243;p26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4" name="Google Shape;244;p26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5" name="Google Shape;245;p26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8" name="Google Shape;48;p3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2e859b1ad1a_0_16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252" name="Google Shape;252;g2e859b1ad1a_0_16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3" name="Google Shape;253;g2e859b1ad1a_0_16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4" name="Google Shape;254;g2e859b1ad1a_0_16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7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261" name="Google Shape;261;p27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2" name="Google Shape;262;p27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3" name="Google Shape;263;p27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13bf22b209f_0_0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270" name="Google Shape;270;g13bf22b209f_0_0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1" name="Google Shape;271;g13bf22b209f_0_0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2" name="Google Shape;272;g13bf22b209f_0_0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13bf22b209f_0_55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78" name="Google Shape;278;g13bf22b209f_0_55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7547297343_0_197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285" name="Google Shape;285;g27547297343_0_197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6" name="Google Shape;286;g27547297343_0_197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87" name="Google Shape;287;g27547297343_0_197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13bf22b209f_0_106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94" name="Google Shape;294;g13bf22b209f_0_106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13bf22b209f_0_158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01" name="Google Shape;301;g13bf22b209f_0_158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27547297343_0_14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308" name="Google Shape;308;g27547297343_0_14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9" name="Google Shape;309;g27547297343_0_14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10" name="Google Shape;310;g27547297343_0_14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3489a92282f_0_20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317" name="Google Shape;317;g3489a92282f_0_20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8" name="Google Shape;318;g3489a92282f_0_20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19" name="Google Shape;319;g3489a92282f_0_20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3489a92282f_0_27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25" name="Google Shape;325;g3489a92282f_0_27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5" name="Google Shape;55;p4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3489a92282f_0_33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332" name="Google Shape;332;g3489a92282f_0_33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33" name="Google Shape;333;g3489a92282f_0_33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34" name="Google Shape;334;g3489a92282f_0_33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3489a92282f_0_41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41" name="Google Shape;341;g3489a92282f_0_41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3489a92282f_0_47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48" name="Google Shape;348;g3489a92282f_0_47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13bf22b209f_0_224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355" name="Google Shape;355;g13bf22b209f_0_224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6" name="Google Shape;356;g13bf22b209f_0_224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57" name="Google Shape;357;g13bf22b209f_0_224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g2e859b1ad1a_0_32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364" name="Google Shape;364;g2e859b1ad1a_0_32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65" name="Google Shape;365;g2e859b1ad1a_0_32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66" name="Google Shape;366;g2e859b1ad1a_0_32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3489a92282f_0_53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373" name="Google Shape;373;g3489a92282f_0_53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4" name="Google Shape;374;g3489a92282f_0_53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75" name="Google Shape;375;g3489a92282f_0_53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g3489a92282f_0_61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382" name="Google Shape;382;g3489a92282f_0_61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83" name="Google Shape;383;g3489a92282f_0_61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84" name="Google Shape;384;g3489a92282f_0_61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30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91" name="Google Shape;391;p30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32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98" name="Google Shape;398;p32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g3489a92282f_0_69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05" name="Google Shape;405;g3489a92282f_0_69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2" name="Google Shape;62;p5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g3489a92282f_0_75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12" name="Google Shape;412;g3489a92282f_0_75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g27547297343_0_205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419" name="Google Shape;419;g27547297343_0_205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0" name="Google Shape;420;g27547297343_0_205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1" name="Google Shape;421;g27547297343_0_205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27547297343_0_213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427" name="Google Shape;427;g27547297343_0_213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28" name="Google Shape;428;g27547297343_0_213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29" name="Google Shape;429;g27547297343_0_213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34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36" name="Google Shape;436;p34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g3489a92282f_0_81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443" name="Google Shape;443;g3489a92282f_0_81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44" name="Google Shape;444;g3489a92282f_0_81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45" name="Google Shape;445;g3489a92282f_0_81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g3489a92282f_0_89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52" name="Google Shape;452;g3489a92282f_0_89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g3489a92282f_0_95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459" name="Google Shape;459;g3489a92282f_0_95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0" name="Google Shape;460;g3489a92282f_0_95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1" name="Google Shape;461;g3489a92282f_0_95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35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68" name="Google Shape;468;p35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g2e859b1ad1a_0_40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475" name="Google Shape;475;g2e859b1ad1a_0_40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76" name="Google Shape;476;g2e859b1ad1a_0_40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77" name="Google Shape;477;g2e859b1ad1a_0_40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g13bf22b209f_0_287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484" name="Google Shape;484;g13bf22b209f_0_287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85" name="Google Shape;485;g13bf22b209f_0_287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86" name="Google Shape;486;g13bf22b209f_0_287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6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9" name="Google Shape;69;p6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g2e859b1ad1a_0_48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493" name="Google Shape;493;g2e859b1ad1a_0_48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94" name="Google Shape;494;g2e859b1ad1a_0_48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95" name="Google Shape;495;g2e859b1ad1a_0_48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0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g13bf22b209f_0_296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502" name="Google Shape;502;g13bf22b209f_0_296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03" name="Google Shape;503;g13bf22b209f_0_296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04" name="Google Shape;504;g13bf22b209f_0_296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9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3489a92282f_0_103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511" name="Google Shape;511;g3489a92282f_0_103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12" name="Google Shape;512;g3489a92282f_0_103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13" name="Google Shape;513;g3489a92282f_0_103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g3489a92282f_0_111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520" name="Google Shape;520;g3489a92282f_0_111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21" name="Google Shape;521;g3489a92282f_0_111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22" name="Google Shape;522;g3489a92282f_0_111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3489a92282f_0_119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529" name="Google Shape;529;g3489a92282f_0_119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30" name="Google Shape;530;g3489a92282f_0_119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31" name="Google Shape;531;g3489a92282f_0_119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6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3489a92282f_0_127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538" name="Google Shape;538;g3489a92282f_0_127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39" name="Google Shape;539;g3489a92282f_0_127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40" name="Google Shape;540;g3489a92282f_0_127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5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38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47" name="Google Shape;547;p38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39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53" name="Google Shape;553;p39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8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p40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60" name="Google Shape;560;p40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5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p41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67" name="Google Shape;567;p41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7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76" name="Google Shape;76;p7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2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42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74" name="Google Shape;574;p42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9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43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81" name="Google Shape;581;p43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44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88" name="Google Shape;588;p44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3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45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95" name="Google Shape;595;p45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0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g37a33ed23e2_0_4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02" name="Google Shape;602;g37a33ed23e2_0_4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8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g37a33ed23e2_0_37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10" name="Google Shape;610;g37a33ed23e2_0_37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8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85" name="Google Shape;85;p8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Google Shape;86;p8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8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9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94" name="Google Shape;94;p9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layout with centered title and subtitle placeholders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4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93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93000"/>
              </a:lnSpc>
              <a:spcBef>
                <a:spcPts val="200"/>
              </a:spcBef>
              <a:spcAft>
                <a:spcPts val="20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47"/>
          <p:cNvSpPr txBox="1"/>
          <p:nvPr>
            <p:ph idx="10" type="dt"/>
          </p:nvPr>
        </p:nvSpPr>
        <p:spPr>
          <a:xfrm>
            <a:off x="503237" y="6886575"/>
            <a:ext cx="2346325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47"/>
          <p:cNvSpPr txBox="1"/>
          <p:nvPr>
            <p:ph idx="11" type="ftr"/>
          </p:nvPr>
        </p:nvSpPr>
        <p:spPr>
          <a:xfrm>
            <a:off x="3448050" y="6886575"/>
            <a:ext cx="319405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47"/>
          <p:cNvSpPr txBox="1"/>
          <p:nvPr>
            <p:ph idx="12" type="sldNum"/>
          </p:nvPr>
        </p:nvSpPr>
        <p:spPr>
          <a:xfrm>
            <a:off x="7227887" y="6886575"/>
            <a:ext cx="2346325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8"/>
          <p:cNvSpPr txBox="1"/>
          <p:nvPr>
            <p:ph type="title"/>
          </p:nvPr>
        </p:nvSpPr>
        <p:spPr>
          <a:xfrm>
            <a:off x="503237" y="301625"/>
            <a:ext cx="9069387" cy="6572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48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❏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SzPts val="1400"/>
              <a:buChar char="❏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SzPts val="1400"/>
              <a:buChar char="❏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algn="l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SzPts val="1400"/>
              <a:buChar char="❏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algn="l">
              <a:lnSpc>
                <a:spcPct val="93000"/>
              </a:lnSpc>
              <a:spcBef>
                <a:spcPts val="500"/>
              </a:spcBef>
              <a:spcAft>
                <a:spcPts val="0"/>
              </a:spcAft>
              <a:buSzPts val="1400"/>
              <a:buChar char="❏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Char char="❏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Char char="❏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Char char="❏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algn="l">
              <a:lnSpc>
                <a:spcPct val="93000"/>
              </a:lnSpc>
              <a:spcBef>
                <a:spcPts val="200"/>
              </a:spcBef>
              <a:spcAft>
                <a:spcPts val="200"/>
              </a:spcAft>
              <a:buSzPts val="1400"/>
              <a:buChar char="❏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48"/>
          <p:cNvSpPr txBox="1"/>
          <p:nvPr>
            <p:ph idx="10" type="dt"/>
          </p:nvPr>
        </p:nvSpPr>
        <p:spPr>
          <a:xfrm>
            <a:off x="503237" y="6886575"/>
            <a:ext cx="2346325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48"/>
          <p:cNvSpPr txBox="1"/>
          <p:nvPr>
            <p:ph idx="11" type="ftr"/>
          </p:nvPr>
        </p:nvSpPr>
        <p:spPr>
          <a:xfrm>
            <a:off x="3448050" y="6886575"/>
            <a:ext cx="319405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48"/>
          <p:cNvSpPr txBox="1"/>
          <p:nvPr>
            <p:ph idx="12" type="sldNum"/>
          </p:nvPr>
        </p:nvSpPr>
        <p:spPr>
          <a:xfrm>
            <a:off x="7227887" y="6886575"/>
            <a:ext cx="2346325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13bf22b209f_0_52"/>
          <p:cNvSpPr txBox="1"/>
          <p:nvPr>
            <p:ph type="title"/>
          </p:nvPr>
        </p:nvSpPr>
        <p:spPr>
          <a:xfrm>
            <a:off x="343628" y="3161218"/>
            <a:ext cx="9393300" cy="123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31" name="Google Shape;31;g13bf22b209f_0_52"/>
          <p:cNvSpPr txBox="1"/>
          <p:nvPr>
            <p:ph idx="12" type="sldNum"/>
          </p:nvPr>
        </p:nvSpPr>
        <p:spPr>
          <a:xfrm>
            <a:off x="9340296" y="6853777"/>
            <a:ext cx="6048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46"/>
          <p:cNvSpPr txBox="1"/>
          <p:nvPr>
            <p:ph type="title"/>
          </p:nvPr>
        </p:nvSpPr>
        <p:spPr>
          <a:xfrm>
            <a:off x="503237" y="301625"/>
            <a:ext cx="9069387" cy="6572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46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❏"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❏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❏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❏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93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❏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❏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❏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❏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93000"/>
              </a:lnSpc>
              <a:spcBef>
                <a:spcPts val="200"/>
              </a:spcBef>
              <a:spcAft>
                <a:spcPts val="200"/>
              </a:spcAft>
              <a:buClr>
                <a:srgbClr val="000000"/>
              </a:buClr>
              <a:buSzPts val="1400"/>
              <a:buFont typeface="Arial"/>
              <a:buChar char="❏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46"/>
          <p:cNvSpPr txBox="1"/>
          <p:nvPr>
            <p:ph idx="10" type="dt"/>
          </p:nvPr>
        </p:nvSpPr>
        <p:spPr>
          <a:xfrm>
            <a:off x="503237" y="6886575"/>
            <a:ext cx="2346325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46"/>
          <p:cNvSpPr txBox="1"/>
          <p:nvPr>
            <p:ph idx="11" type="ftr"/>
          </p:nvPr>
        </p:nvSpPr>
        <p:spPr>
          <a:xfrm>
            <a:off x="3448050" y="6886575"/>
            <a:ext cx="319405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46"/>
          <p:cNvSpPr txBox="1"/>
          <p:nvPr>
            <p:ph idx="12" type="sldNum"/>
          </p:nvPr>
        </p:nvSpPr>
        <p:spPr>
          <a:xfrm>
            <a:off x="7227887" y="6886575"/>
            <a:ext cx="2346325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" name="Google Shape;16;p46"/>
          <p:cNvCxnSpPr/>
          <p:nvPr/>
        </p:nvCxnSpPr>
        <p:spPr>
          <a:xfrm flipH="1">
            <a:off x="431800" y="1074737"/>
            <a:ext cx="9124950" cy="1587"/>
          </a:xfrm>
          <a:prstGeom prst="straightConnector1">
            <a:avLst/>
          </a:prstGeom>
          <a:noFill/>
          <a:ln cap="flat" cmpd="sng" w="54700">
            <a:solidFill>
              <a:srgbClr val="3465A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5.xml"/></Relationships>
</file>

<file path=ppt/slides/_rels/slide6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6.xml"/></Relationships>
</file>

<file path=ppt/slides/_rels/slide6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7.xml"/></Relationships>
</file>

<file path=ppt/slides/_rels/slide6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8.xml"/></Relationships>
</file>

<file path=ppt/slides/_rels/slide6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9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0.xml"/></Relationships>
</file>

<file path=ppt/slides/_rels/slide7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1.xml"/></Relationships>
</file>

<file path=ppt/slides/_rels/slide7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2.xml"/></Relationships>
</file>

<file path=ppt/slides/_rels/slide7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3.xml"/></Relationships>
</file>

<file path=ppt/slides/_rels/slide7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4.xml"/><Relationship Id="rId3" Type="http://schemas.openxmlformats.org/officeDocument/2006/relationships/image" Target="../media/image2.png"/></Relationships>
</file>

<file path=ppt/slides/_rels/slide7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5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3200"/>
              <a:t>Rover </a:t>
            </a:r>
            <a:r>
              <a:rPr lang="en-US" sz="3200"/>
              <a:t>C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DR</a:t>
            </a:r>
            <a:endParaRPr/>
          </a:p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Team Name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3200"/>
              <a:t>Team Number</a:t>
            </a:r>
            <a:endParaRPr sz="3200"/>
          </a:p>
        </p:txBody>
      </p:sp>
      <p:sp>
        <p:nvSpPr>
          <p:cNvPr id="38" name="Google Shape;38;p1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0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System Concept of Operations</a:t>
            </a:r>
            <a:endParaRPr/>
          </a:p>
        </p:txBody>
      </p:sp>
      <p:sp>
        <p:nvSpPr>
          <p:cNvPr id="104" name="Google Shape;104;p10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Provide overview of operations of the system from launch to landing to rover operations.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Launch and descent operations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lang="en-US">
                <a:highlight>
                  <a:schemeClr val="lt1"/>
                </a:highlight>
              </a:rPr>
              <a:t>Rover </a:t>
            </a: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operations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Post-launch recovery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Simple flow diagrams and cartoons are a good way to present the CONOPS</a:t>
            </a:r>
            <a:endParaRPr/>
          </a:p>
        </p:txBody>
      </p:sp>
      <p:sp>
        <p:nvSpPr>
          <p:cNvPr id="105" name="Google Shape;105;p10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6" name="Google Shape;106;p10"/>
          <p:cNvSpPr txBox="1"/>
          <p:nvPr/>
        </p:nvSpPr>
        <p:spPr>
          <a:xfrm>
            <a:off x="1097050" y="5405475"/>
            <a:ext cx="72471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0000"/>
                </a:solidFill>
              </a:rPr>
              <a:t>See Example Concept of Operations at end of slides</a:t>
            </a:r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Rocket Design</a:t>
            </a:r>
            <a:endParaRPr/>
          </a:p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Presenter Name</a:t>
            </a:r>
            <a:endParaRPr/>
          </a:p>
        </p:txBody>
      </p:sp>
      <p:sp>
        <p:nvSpPr>
          <p:cNvPr id="112" name="Google Shape;112;p11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3" name="Google Shape;113;p11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2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Rocket Changes since PDR</a:t>
            </a:r>
            <a:endParaRPr/>
          </a:p>
        </p:txBody>
      </p:sp>
      <p:sp>
        <p:nvSpPr>
          <p:cNvPr id="121" name="Google Shape;121;p12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 rtl="0" algn="l">
              <a:lnSpc>
                <a:spcPct val="93000"/>
              </a:lnSpc>
              <a:spcBef>
                <a:spcPts val="0"/>
              </a:spcBef>
              <a:spcAft>
                <a:spcPts val="1400"/>
              </a:spcAft>
              <a:buSzPts val="1400"/>
              <a:buNone/>
            </a:pPr>
            <a:r>
              <a:rPr lang="en-US"/>
              <a:t>Identify all changes to the rocket design</a:t>
            </a:r>
            <a:endParaRPr/>
          </a:p>
        </p:txBody>
      </p:sp>
      <p:sp>
        <p:nvSpPr>
          <p:cNvPr id="122" name="Google Shape;122;p12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3"/>
          <p:cNvSpPr txBox="1"/>
          <p:nvPr>
            <p:ph type="title"/>
          </p:nvPr>
        </p:nvSpPr>
        <p:spPr>
          <a:xfrm>
            <a:off x="503237" y="301625"/>
            <a:ext cx="9071100" cy="65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/>
              <a:t>Overview 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of Rocket</a:t>
            </a:r>
            <a:endParaRPr/>
          </a:p>
        </p:txBody>
      </p:sp>
      <p:sp>
        <p:nvSpPr>
          <p:cNvPr id="128" name="Google Shape;128;p13"/>
          <p:cNvSpPr txBox="1"/>
          <p:nvPr>
            <p:ph idx="1" type="body"/>
          </p:nvPr>
        </p:nvSpPr>
        <p:spPr>
          <a:xfrm>
            <a:off x="503225" y="1308775"/>
            <a:ext cx="9071100" cy="487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88620" lvl="0" marL="431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Describe overall rocket design</a:t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Noto Sans Symbols"/>
              <a:buChar char="❏"/>
            </a:pPr>
            <a:r>
              <a:rPr lang="en-US" sz="2000">
                <a:solidFill>
                  <a:srgbClr val="1A1A1A"/>
                </a:solidFill>
              </a:rPr>
              <a:t>A drawing of the rocket identifying all of its components and dimensions</a:t>
            </a:r>
            <a:endParaRPr sz="2000">
              <a:solidFill>
                <a:srgbClr val="1A1A1A"/>
              </a:solidFill>
            </a:endParaRPr>
          </a:p>
          <a:p>
            <a:pPr indent="-406400" lvl="2" marL="1676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Char char="❏"/>
            </a:pPr>
            <a:r>
              <a:rPr lang="en-US" sz="2000">
                <a:solidFill>
                  <a:srgbClr val="1A1A1A"/>
                </a:solidFill>
              </a:rPr>
              <a:t>Length and diameter</a:t>
            </a:r>
            <a:endParaRPr sz="2000">
              <a:solidFill>
                <a:srgbClr val="1A1A1A"/>
              </a:solidFill>
            </a:endParaRPr>
          </a:p>
          <a:p>
            <a:pPr indent="-3619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Identify major components and locations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06400" lvl="2" marL="1676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❏"/>
            </a:pPr>
            <a:r>
              <a:rPr lang="en-US" sz="2000">
                <a:solidFill>
                  <a:srgbClr val="000000"/>
                </a:solidFill>
              </a:rPr>
              <a:t>Nose cone</a:t>
            </a:r>
            <a:endParaRPr sz="2000">
              <a:solidFill>
                <a:srgbClr val="000000"/>
              </a:solidFill>
            </a:endParaRPr>
          </a:p>
          <a:p>
            <a:pPr indent="-406400" lvl="2" marL="1676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❏"/>
            </a:pPr>
            <a:r>
              <a:rPr lang="en-US" sz="2000">
                <a:solidFill>
                  <a:srgbClr val="000000"/>
                </a:solidFill>
              </a:rPr>
              <a:t>Number of fins and size</a:t>
            </a:r>
            <a:endParaRPr sz="2000">
              <a:solidFill>
                <a:srgbClr val="000000"/>
              </a:solidFill>
            </a:endParaRPr>
          </a:p>
          <a:p>
            <a:pPr indent="-406400" lvl="2" marL="1676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❏"/>
            </a:pPr>
            <a:r>
              <a:rPr lang="en-US" sz="2000">
                <a:solidFill>
                  <a:srgbClr val="000000"/>
                </a:solidFill>
              </a:rPr>
              <a:t>Location and size of rail buttons</a:t>
            </a:r>
            <a:endParaRPr sz="2000">
              <a:solidFill>
                <a:srgbClr val="000000"/>
              </a:solidFill>
            </a:endParaRPr>
          </a:p>
          <a:p>
            <a:pPr indent="-406400" lvl="2" marL="1676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❏"/>
            </a:pPr>
            <a:r>
              <a:rPr lang="en-US" sz="2000">
                <a:solidFill>
                  <a:srgbClr val="000000"/>
                </a:solidFill>
              </a:rPr>
              <a:t>Location of avionics bay if using electronics deployment with altimeter(s)</a:t>
            </a:r>
            <a:endParaRPr sz="2000">
              <a:solidFill>
                <a:srgbClr val="000000"/>
              </a:solidFill>
            </a:endParaRPr>
          </a:p>
          <a:p>
            <a:pPr indent="-388620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Noto Sans Symbols"/>
              <a:buChar char="❏"/>
            </a:pPr>
            <a:r>
              <a:rPr lang="en-US" sz="2000">
                <a:solidFill>
                  <a:srgbClr val="1A1A1A"/>
                </a:solidFill>
              </a:rPr>
              <a:t>Total on the pad weight of the rocket with the primary and backup motors.</a:t>
            </a:r>
            <a:endParaRPr sz="2000">
              <a:solidFill>
                <a:srgbClr val="1A1A1A"/>
              </a:solidFill>
            </a:endParaRPr>
          </a:p>
          <a:p>
            <a:pPr indent="-3619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Noto Sans Symbols"/>
              <a:buChar char="❏"/>
            </a:pPr>
            <a:r>
              <a:rPr lang="en-US" sz="2000">
                <a:solidFill>
                  <a:srgbClr val="1A1A1A"/>
                </a:solidFill>
              </a:rPr>
              <a:t>This includes:</a:t>
            </a:r>
            <a:endParaRPr sz="2000">
              <a:solidFill>
                <a:srgbClr val="1A1A1A"/>
              </a:solidFill>
            </a:endParaRPr>
          </a:p>
          <a:p>
            <a:pPr indent="-406400" lvl="2" marL="1676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Lato"/>
              <a:buChar char="❏"/>
            </a:pPr>
            <a:r>
              <a:rPr lang="en-US" sz="2000">
                <a:solidFill>
                  <a:srgbClr val="1A1A1A"/>
                </a:solidFill>
              </a:rPr>
              <a:t>All recovery harnesses and parachutes</a:t>
            </a:r>
            <a:endParaRPr sz="2000">
              <a:solidFill>
                <a:srgbClr val="1A1A1A"/>
              </a:solidFill>
            </a:endParaRPr>
          </a:p>
          <a:p>
            <a:pPr indent="-406400" lvl="2" marL="1676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Char char="❏"/>
            </a:pPr>
            <a:r>
              <a:rPr lang="en-US" sz="2000">
                <a:solidFill>
                  <a:srgbClr val="1A1A1A"/>
                </a:solidFill>
              </a:rPr>
              <a:t>Primary or backup motor</a:t>
            </a:r>
            <a:endParaRPr sz="2000">
              <a:solidFill>
                <a:srgbClr val="1A1A1A"/>
              </a:solidFill>
            </a:endParaRPr>
          </a:p>
          <a:p>
            <a:pPr indent="-406400" lvl="2" marL="1676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Char char="❏"/>
            </a:pPr>
            <a:r>
              <a:rPr lang="en-US" sz="2000">
                <a:solidFill>
                  <a:srgbClr val="1A1A1A"/>
                </a:solidFill>
              </a:rPr>
              <a:t>Rover</a:t>
            </a:r>
            <a:endParaRPr sz="2000"/>
          </a:p>
        </p:txBody>
      </p:sp>
      <p:sp>
        <p:nvSpPr>
          <p:cNvPr id="129" name="Google Shape;129;p13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"/>
          <p:cNvSpPr txBox="1"/>
          <p:nvPr>
            <p:ph type="title"/>
          </p:nvPr>
        </p:nvSpPr>
        <p:spPr>
          <a:xfrm>
            <a:off x="503237" y="301625"/>
            <a:ext cx="9071100" cy="65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Design</a:t>
            </a:r>
            <a:r>
              <a:rPr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of Rocket (cont</a:t>
            </a:r>
            <a:r>
              <a:rPr lang="en-US" sz="2400">
                <a:latin typeface="Arial"/>
                <a:ea typeface="Arial"/>
                <a:cs typeface="Arial"/>
                <a:sym typeface="Arial"/>
              </a:rPr>
              <a:t>inued)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4"/>
          <p:cNvSpPr txBox="1"/>
          <p:nvPr>
            <p:ph idx="1" type="body"/>
          </p:nvPr>
        </p:nvSpPr>
        <p:spPr>
          <a:xfrm>
            <a:off x="503225" y="1426075"/>
            <a:ext cx="90711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1A1A1A"/>
              </a:buClr>
              <a:buSzPts val="2000"/>
              <a:buChar char="❏"/>
            </a:pPr>
            <a:r>
              <a:rPr lang="en-US" sz="2000">
                <a:solidFill>
                  <a:srgbClr val="1A1A1A"/>
                </a:solidFill>
              </a:rPr>
              <a:t>Identify the rocket’s stability. The center of gravity (CG) must be ahead of the center of pressure (CP) by at least one diameter (caliber) of your rocket.</a:t>
            </a:r>
            <a:endParaRPr sz="2000">
              <a:solidFill>
                <a:srgbClr val="1A1A1A"/>
              </a:solidFill>
            </a:endParaRPr>
          </a:p>
          <a:p>
            <a:pPr indent="-355600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Char char="❏"/>
            </a:pPr>
            <a:r>
              <a:rPr lang="en-US" sz="2000">
                <a:solidFill>
                  <a:srgbClr val="1A1A1A"/>
                </a:solidFill>
              </a:rPr>
              <a:t>With primary motor</a:t>
            </a:r>
            <a:endParaRPr sz="2000">
              <a:solidFill>
                <a:srgbClr val="1A1A1A"/>
              </a:solidFill>
            </a:endParaRPr>
          </a:p>
          <a:p>
            <a:pPr indent="-355600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Char char="❏"/>
            </a:pPr>
            <a:r>
              <a:rPr lang="en-US" sz="2000">
                <a:solidFill>
                  <a:srgbClr val="1A1A1A"/>
                </a:solidFill>
              </a:rPr>
              <a:t>With backup motor</a:t>
            </a:r>
            <a:endParaRPr sz="2000">
              <a:solidFill>
                <a:srgbClr val="1A1A1A"/>
              </a:solidFill>
            </a:endParaRPr>
          </a:p>
          <a:p>
            <a:pPr indent="-355600" lvl="0" marL="45720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Char char="❏"/>
            </a:pPr>
            <a:r>
              <a:rPr lang="en-US" sz="2000">
                <a:solidFill>
                  <a:schemeClr val="dk1"/>
                </a:solidFill>
              </a:rPr>
              <a:t>Motor retention method</a:t>
            </a:r>
            <a:endParaRPr sz="2000">
              <a:solidFill>
                <a:schemeClr val="dk1"/>
              </a:solidFill>
            </a:endParaRPr>
          </a:p>
          <a:p>
            <a:pPr indent="-355600" lvl="2" marL="137160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Char char="❏"/>
            </a:pPr>
            <a:r>
              <a:rPr lang="en-US" sz="2000">
                <a:solidFill>
                  <a:schemeClr val="dk1"/>
                </a:solidFill>
              </a:rPr>
              <a:t>Friction fit is specifically disallowed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❏"/>
            </a:pPr>
            <a:r>
              <a:rPr lang="en-US" sz="2000">
                <a:solidFill>
                  <a:schemeClr val="dk1"/>
                </a:solidFill>
              </a:rPr>
              <a:t>Explain how the rover is stowed and deployed from rocket</a:t>
            </a:r>
            <a:endParaRPr sz="20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 sz="2000"/>
          </a:p>
        </p:txBody>
      </p:sp>
      <p:sp>
        <p:nvSpPr>
          <p:cNvPr id="136" name="Google Shape;136;p14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5"/>
          <p:cNvSpPr txBox="1"/>
          <p:nvPr>
            <p:ph type="title"/>
          </p:nvPr>
        </p:nvSpPr>
        <p:spPr>
          <a:xfrm>
            <a:off x="503237" y="301625"/>
            <a:ext cx="9071100" cy="65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Rocket Materials</a:t>
            </a:r>
            <a:endParaRPr/>
          </a:p>
        </p:txBody>
      </p:sp>
      <p:sp>
        <p:nvSpPr>
          <p:cNvPr id="142" name="Google Shape;142;p15"/>
          <p:cNvSpPr txBox="1"/>
          <p:nvPr>
            <p:ph idx="1" type="body"/>
          </p:nvPr>
        </p:nvSpPr>
        <p:spPr>
          <a:xfrm>
            <a:off x="503237" y="1768475"/>
            <a:ext cx="9071100" cy="49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1" lang="en-US"/>
              <a:t>List of materials used:</a:t>
            </a:r>
            <a:endParaRPr b="1"/>
          </a:p>
          <a:p>
            <a:pPr indent="-347980" lvl="1" marL="1117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Airframe material</a:t>
            </a:r>
            <a:endParaRPr/>
          </a:p>
          <a:p>
            <a:pPr indent="-347980" lvl="1" marL="1117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Fin material</a:t>
            </a:r>
            <a:endParaRPr/>
          </a:p>
          <a:p>
            <a:pPr indent="-347980" lvl="1" marL="1117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Nose cone material</a:t>
            </a:r>
            <a:endParaRPr/>
          </a:p>
          <a:p>
            <a:pPr indent="-347980" lvl="1" marL="1117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Type of adhesives used</a:t>
            </a:r>
            <a:endParaRPr/>
          </a:p>
          <a:p>
            <a:pPr indent="-347980" lvl="1" marL="1117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Rail button source a</a:t>
            </a:r>
            <a:r>
              <a:rPr lang="en-US" sz="2400">
                <a:solidFill>
                  <a:srgbClr val="000000"/>
                </a:solidFill>
              </a:rPr>
              <a:t>nd material</a:t>
            </a:r>
            <a:endParaRPr/>
          </a:p>
          <a:p>
            <a:pPr indent="0" lvl="0" marL="1117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 sz="2400"/>
          </a:p>
        </p:txBody>
      </p:sp>
      <p:sp>
        <p:nvSpPr>
          <p:cNvPr id="143" name="Google Shape;143;p15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6"/>
          <p:cNvSpPr txBox="1"/>
          <p:nvPr>
            <p:ph type="title"/>
          </p:nvPr>
        </p:nvSpPr>
        <p:spPr>
          <a:xfrm>
            <a:off x="503237" y="301625"/>
            <a:ext cx="9071100" cy="65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Rocket Recovery System</a:t>
            </a:r>
            <a:endParaRPr/>
          </a:p>
        </p:txBody>
      </p:sp>
      <p:sp>
        <p:nvSpPr>
          <p:cNvPr id="149" name="Google Shape;149;p16"/>
          <p:cNvSpPr txBox="1"/>
          <p:nvPr>
            <p:ph idx="1" type="body"/>
          </p:nvPr>
        </p:nvSpPr>
        <p:spPr>
          <a:xfrm>
            <a:off x="503225" y="1372325"/>
            <a:ext cx="9071100" cy="55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40132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❏"/>
            </a:pPr>
            <a:r>
              <a:rPr b="1" i="0" lang="en-US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Parachute selection</a:t>
            </a:r>
            <a:endParaRPr b="1" i="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746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200"/>
              <a:buFont typeface="Arial"/>
              <a:buChar char="❏"/>
            </a:pPr>
            <a:r>
              <a:rPr lang="en-US" sz="2200">
                <a:solidFill>
                  <a:srgbClr val="1A1A1A"/>
                </a:solidFill>
              </a:rPr>
              <a:t>Size of and how determined</a:t>
            </a:r>
            <a:endParaRPr sz="2200">
              <a:solidFill>
                <a:srgbClr val="1A1A1A"/>
              </a:solidFill>
            </a:endParaRPr>
          </a:p>
          <a:p>
            <a:pPr indent="-3746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200"/>
              <a:buFont typeface="Arial"/>
              <a:buChar char="❏"/>
            </a:pPr>
            <a:r>
              <a:rPr lang="en-US" sz="2200">
                <a:solidFill>
                  <a:srgbClr val="1A1A1A"/>
                </a:solidFill>
              </a:rPr>
              <a:t>Identify method for protecting parachute and rationale for choice</a:t>
            </a:r>
            <a:endParaRPr sz="2200">
              <a:solidFill>
                <a:srgbClr val="1A1A1A"/>
              </a:solidFill>
            </a:endParaRPr>
          </a:p>
          <a:p>
            <a:pPr indent="-3746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200"/>
              <a:buFont typeface="Arial"/>
              <a:buChar char="❏"/>
            </a:pPr>
            <a:r>
              <a:rPr lang="en-US" sz="2200">
                <a:solidFill>
                  <a:srgbClr val="1A1A1A"/>
                </a:solidFill>
              </a:rPr>
              <a:t>Dual deploy?</a:t>
            </a:r>
            <a:endParaRPr sz="2200">
              <a:solidFill>
                <a:srgbClr val="1A1A1A"/>
              </a:solidFill>
            </a:endParaRPr>
          </a:p>
          <a:p>
            <a:pPr indent="-3746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200"/>
              <a:buFont typeface="Noto Sans Symbols"/>
              <a:buChar char="❏"/>
            </a:pPr>
            <a:r>
              <a:rPr lang="en-US" sz="2200">
                <a:solidFill>
                  <a:srgbClr val="1A1A1A"/>
                </a:solidFill>
              </a:rPr>
              <a:t>What is the expected descent rate(s)</a:t>
            </a:r>
            <a:endParaRPr sz="2200">
              <a:solidFill>
                <a:srgbClr val="1A1A1A"/>
              </a:solidFill>
            </a:endParaRPr>
          </a:p>
          <a:p>
            <a:pPr indent="-401320" lvl="0" marL="431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200"/>
              <a:buFont typeface="Noto Sans Symbols"/>
              <a:buChar char="❏"/>
            </a:pPr>
            <a:r>
              <a:rPr b="1" i="0" lang="en-US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Harness</a:t>
            </a:r>
            <a:endParaRPr b="1" i="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746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200"/>
              <a:buFont typeface="Arial"/>
              <a:buChar char="❏"/>
            </a:pPr>
            <a:r>
              <a:rPr lang="en-US" sz="2200">
                <a:solidFill>
                  <a:srgbClr val="1A1A1A"/>
                </a:solidFill>
              </a:rPr>
              <a:t>Show drawing of recovery harnesses for each part of rocket</a:t>
            </a:r>
            <a:endParaRPr sz="2200"/>
          </a:p>
          <a:p>
            <a:pPr indent="-3746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200"/>
              <a:buFont typeface="Arial"/>
              <a:buChar char="❏"/>
            </a:pP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Type of shock cord, lengths and strength</a:t>
            </a:r>
            <a:r>
              <a:rPr lang="en-US" sz="2200"/>
              <a:t>s</a:t>
            </a:r>
            <a:endParaRPr sz="2200"/>
          </a:p>
          <a:p>
            <a:pPr indent="-3746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200"/>
              <a:buFont typeface="Arial"/>
              <a:buChar char="❏"/>
            </a:pPr>
            <a:r>
              <a:rPr lang="en-US" sz="2200"/>
              <a:t>Identify l</a:t>
            </a: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inkages and </a:t>
            </a:r>
            <a:r>
              <a:rPr lang="en-US" sz="2200"/>
              <a:t>load limits</a:t>
            </a:r>
            <a:endParaRPr sz="2200"/>
          </a:p>
          <a:p>
            <a:pPr indent="-374650" lvl="1" marL="86360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❏"/>
            </a:pP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Attachment points, eyebolts, fender washers, etc. and their mo</a:t>
            </a:r>
            <a:r>
              <a:rPr lang="en-US" sz="2200"/>
              <a:t>unting methods</a:t>
            </a:r>
            <a:endParaRPr sz="2200"/>
          </a:p>
        </p:txBody>
      </p:sp>
      <p:sp>
        <p:nvSpPr>
          <p:cNvPr id="150" name="Google Shape;150;p16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7"/>
          <p:cNvSpPr txBox="1"/>
          <p:nvPr>
            <p:ph type="title"/>
          </p:nvPr>
        </p:nvSpPr>
        <p:spPr>
          <a:xfrm>
            <a:off x="503237" y="301625"/>
            <a:ext cx="9071100" cy="65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Rocket Recovery System Deployment Method</a:t>
            </a:r>
            <a:endParaRPr/>
          </a:p>
        </p:txBody>
      </p:sp>
      <p:sp>
        <p:nvSpPr>
          <p:cNvPr id="156" name="Google Shape;156;p17"/>
          <p:cNvSpPr txBox="1"/>
          <p:nvPr>
            <p:ph idx="1" type="body"/>
          </p:nvPr>
        </p:nvSpPr>
        <p:spPr>
          <a:xfrm>
            <a:off x="503237" y="1599050"/>
            <a:ext cx="9071100" cy="49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414019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Arial"/>
              <a:buChar char="❏"/>
            </a:pPr>
            <a:r>
              <a:rPr b="1" lang="en-US" sz="2400">
                <a:solidFill>
                  <a:srgbClr val="1A1A1A"/>
                </a:solidFill>
              </a:rPr>
              <a:t>Document method of initiating recovery</a:t>
            </a:r>
            <a:endParaRPr b="1" sz="2400">
              <a:solidFill>
                <a:srgbClr val="1A1A1A"/>
              </a:solidFill>
            </a:endParaRPr>
          </a:p>
          <a:p>
            <a:pPr indent="-3873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Arial"/>
              <a:buChar char="❏"/>
            </a:pPr>
            <a:r>
              <a:rPr lang="en-US" sz="2400">
                <a:solidFill>
                  <a:srgbClr val="1A1A1A"/>
                </a:solidFill>
              </a:rPr>
              <a:t>Altimeter(s)</a:t>
            </a:r>
            <a:endParaRPr sz="2400">
              <a:solidFill>
                <a:srgbClr val="1A1A1A"/>
              </a:solidFill>
            </a:endParaRPr>
          </a:p>
          <a:p>
            <a:pPr indent="-3873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Noto Sans Symbols"/>
              <a:buChar char="❏"/>
            </a:pPr>
            <a:r>
              <a:rPr lang="en-US" sz="2400">
                <a:solidFill>
                  <a:srgbClr val="1A1A1A"/>
                </a:solidFill>
              </a:rPr>
              <a:t>Parachute release mechanism</a:t>
            </a:r>
            <a:endParaRPr sz="2400">
              <a:solidFill>
                <a:srgbClr val="1A1A1A"/>
              </a:solidFill>
            </a:endParaRPr>
          </a:p>
          <a:p>
            <a:pPr indent="-3873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Arial"/>
              <a:buChar char="❏"/>
            </a:pPr>
            <a:r>
              <a:rPr lang="en-US" sz="2400">
                <a:solidFill>
                  <a:srgbClr val="1A1A1A"/>
                </a:solidFill>
              </a:rPr>
              <a:t>Motor ejection - specify motor delay in seconds for</a:t>
            </a:r>
            <a:endParaRPr sz="2400">
              <a:solidFill>
                <a:srgbClr val="1A1A1A"/>
              </a:solidFill>
            </a:endParaRPr>
          </a:p>
          <a:p>
            <a:pPr indent="-431800" lvl="2" marL="1676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Char char="❏"/>
            </a:pPr>
            <a:r>
              <a:rPr lang="en-US" sz="2400">
                <a:solidFill>
                  <a:srgbClr val="1A1A1A"/>
                </a:solidFill>
              </a:rPr>
              <a:t>Primary motor</a:t>
            </a:r>
            <a:endParaRPr sz="2400">
              <a:solidFill>
                <a:srgbClr val="1A1A1A"/>
              </a:solidFill>
            </a:endParaRPr>
          </a:p>
          <a:p>
            <a:pPr indent="-431800" lvl="2" marL="1676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Char char="❏"/>
            </a:pPr>
            <a:r>
              <a:rPr lang="en-US" sz="2400">
                <a:solidFill>
                  <a:srgbClr val="1A1A1A"/>
                </a:solidFill>
              </a:rPr>
              <a:t>Secondary motor</a:t>
            </a:r>
            <a:endParaRPr sz="2400">
              <a:solidFill>
                <a:srgbClr val="1A1A1A"/>
              </a:solidFill>
            </a:endParaRPr>
          </a:p>
          <a:p>
            <a:pPr indent="-414019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Noto Sans Symbols"/>
              <a:buChar char="❏"/>
            </a:pPr>
            <a:r>
              <a:rPr lang="en-US" sz="2400">
                <a:solidFill>
                  <a:srgbClr val="1A1A1A"/>
                </a:solidFill>
              </a:rPr>
              <a:t>Any rockets using VMAX motors must use an altimeter that deploys the parachutes as per Tripoli and NAR rules.</a:t>
            </a:r>
            <a:endParaRPr sz="2400">
              <a:solidFill>
                <a:srgbClr val="1A1A1A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 b="1" sz="2000"/>
          </a:p>
        </p:txBody>
      </p:sp>
      <p:sp>
        <p:nvSpPr>
          <p:cNvPr id="157" name="Google Shape;157;p17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8"/>
          <p:cNvSpPr txBox="1"/>
          <p:nvPr>
            <p:ph type="title"/>
          </p:nvPr>
        </p:nvSpPr>
        <p:spPr>
          <a:xfrm>
            <a:off x="503237" y="301625"/>
            <a:ext cx="9071100" cy="65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Rocket Recovery 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Electronics - if used</a:t>
            </a:r>
            <a:endParaRPr/>
          </a:p>
        </p:txBody>
      </p:sp>
      <p:sp>
        <p:nvSpPr>
          <p:cNvPr id="163" name="Google Shape;163;p18"/>
          <p:cNvSpPr txBox="1"/>
          <p:nvPr>
            <p:ph idx="1" type="body"/>
          </p:nvPr>
        </p:nvSpPr>
        <p:spPr>
          <a:xfrm>
            <a:off x="503225" y="1435850"/>
            <a:ext cx="9071100" cy="550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Arial"/>
              <a:buChar char="❏"/>
            </a:pPr>
            <a:r>
              <a:rPr lang="en-US" sz="24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Identify which commercial altimeter(s) </a:t>
            </a:r>
            <a:r>
              <a:rPr lang="en-US" sz="2400">
                <a:solidFill>
                  <a:srgbClr val="1A1A1A"/>
                </a:solidFill>
              </a:rPr>
              <a:t>will</a:t>
            </a:r>
            <a:r>
              <a:rPr lang="en-US" sz="24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 be used</a:t>
            </a:r>
            <a:endParaRPr sz="24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14019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Lato"/>
              <a:buChar char="❏"/>
            </a:pPr>
            <a:r>
              <a:rPr lang="en-US" sz="24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Show wiring diagram of altimeters with charges</a:t>
            </a:r>
            <a:endParaRPr sz="24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14019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Arial"/>
              <a:buChar char="❏"/>
            </a:pPr>
            <a:r>
              <a:rPr lang="en-US" sz="24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Document the number and size of the pressure ports for altimeter</a:t>
            </a:r>
            <a:endParaRPr sz="24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14019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Arial"/>
              <a:buChar char="❏"/>
            </a:pPr>
            <a:r>
              <a:rPr lang="en-US" sz="24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Document altimeter preparation steps.</a:t>
            </a:r>
            <a:endParaRPr sz="24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Arial"/>
              <a:buChar char="❏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Specify the quantity of black powder to be used to separate each section</a:t>
            </a:r>
            <a:endParaRPr sz="20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Lato"/>
              <a:buChar char="❏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Specify the volume of the section to be pressurized with calculated pressure level</a:t>
            </a:r>
            <a:endParaRPr sz="20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14019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Arial"/>
              <a:buChar char="❏"/>
            </a:pPr>
            <a:r>
              <a:rPr lang="en-US" sz="24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Document charge size testing and results</a:t>
            </a:r>
            <a:endParaRPr sz="24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14019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Arial"/>
              <a:buChar char="❏"/>
            </a:pPr>
            <a:r>
              <a:rPr lang="en-US" sz="24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Specify how sections are secured before the ejection charges separate sections</a:t>
            </a:r>
            <a:endParaRPr sz="24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Arial"/>
              <a:buChar char="❏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friction fit</a:t>
            </a:r>
            <a:endParaRPr sz="20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Arial"/>
              <a:buChar char="❏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shear pins - number and size</a:t>
            </a:r>
            <a:endParaRPr sz="20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Arial"/>
              <a:buChar char="❏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Other</a:t>
            </a:r>
            <a:endParaRPr sz="20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14019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Lato"/>
              <a:buChar char="❏"/>
            </a:pPr>
            <a:r>
              <a:rPr lang="en-US" sz="24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Identify how charges are fired</a:t>
            </a:r>
            <a:endParaRPr sz="24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Arial"/>
              <a:buChar char="❏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e-matches</a:t>
            </a:r>
            <a:endParaRPr sz="20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Arial"/>
              <a:buChar char="❏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other</a:t>
            </a:r>
            <a:endParaRPr b="1" sz="2000">
              <a:solidFill>
                <a:srgbClr val="1A1A1A"/>
              </a:solidFill>
            </a:endParaRPr>
          </a:p>
        </p:txBody>
      </p:sp>
      <p:sp>
        <p:nvSpPr>
          <p:cNvPr id="164" name="Google Shape;164;p18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9"/>
          <p:cNvSpPr txBox="1"/>
          <p:nvPr>
            <p:ph type="title"/>
          </p:nvPr>
        </p:nvSpPr>
        <p:spPr>
          <a:xfrm>
            <a:off x="503237" y="301625"/>
            <a:ext cx="9071100" cy="65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 sz="3200">
                <a:solidFill>
                  <a:srgbClr val="000000"/>
                </a:solidFill>
              </a:rPr>
              <a:t>Altitude Recording Altimeter</a:t>
            </a:r>
            <a:endParaRPr/>
          </a:p>
        </p:txBody>
      </p:sp>
      <p:sp>
        <p:nvSpPr>
          <p:cNvPr id="170" name="Google Shape;170;p19"/>
          <p:cNvSpPr txBox="1"/>
          <p:nvPr>
            <p:ph idx="1" type="body"/>
          </p:nvPr>
        </p:nvSpPr>
        <p:spPr>
          <a:xfrm>
            <a:off x="503225" y="1435850"/>
            <a:ext cx="9071100" cy="550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Arial"/>
              <a:buChar char="❏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Identify the commercial altimete</a:t>
            </a:r>
            <a:r>
              <a:rPr lang="en-US" sz="2000">
                <a:solidFill>
                  <a:srgbClr val="1A1A1A"/>
                </a:solidFill>
              </a:rPr>
              <a:t>r</a:t>
            </a: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>
                <a:solidFill>
                  <a:srgbClr val="1A1A1A"/>
                </a:solidFill>
              </a:rPr>
              <a:t>to</a:t>
            </a: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 be used</a:t>
            </a:r>
            <a:r>
              <a:rPr lang="en-US" sz="2000">
                <a:solidFill>
                  <a:srgbClr val="1A1A1A"/>
                </a:solidFill>
              </a:rPr>
              <a:t> to officially record the rocket’s altitude</a:t>
            </a:r>
            <a:endParaRPr sz="2400">
              <a:solidFill>
                <a:srgbClr val="1A1A1A"/>
              </a:solidFill>
            </a:endParaRPr>
          </a:p>
          <a:p>
            <a:pPr indent="-3556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Char char="❏"/>
            </a:pPr>
            <a:r>
              <a:rPr lang="en-US" sz="2000">
                <a:solidFill>
                  <a:srgbClr val="1A1A1A"/>
                </a:solidFill>
              </a:rPr>
              <a:t>If using a commercial altimeter for deployment, it can be designated as the altitude recording altimeter</a:t>
            </a:r>
            <a:endParaRPr sz="2000">
              <a:solidFill>
                <a:srgbClr val="1A1A1A"/>
              </a:solidFill>
            </a:endParaRPr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 sz="2000">
              <a:solidFill>
                <a:srgbClr val="1A1A1A"/>
              </a:solidFill>
            </a:endParaRPr>
          </a:p>
        </p:txBody>
      </p:sp>
      <p:sp>
        <p:nvSpPr>
          <p:cNvPr id="171" name="Google Shape;171;p19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Presentation Outline</a:t>
            </a:r>
            <a:endParaRPr/>
          </a:p>
        </p:txBody>
      </p:sp>
      <p:sp>
        <p:nvSpPr>
          <p:cNvPr id="44" name="Google Shape;44;p2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Provide a simple outline of the presentation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Indicate team member(s) who will present each section</a:t>
            </a:r>
            <a:endParaRPr/>
          </a:p>
        </p:txBody>
      </p:sp>
      <p:sp>
        <p:nvSpPr>
          <p:cNvPr id="45" name="Google Shape;45;p2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0"/>
          <p:cNvSpPr txBox="1"/>
          <p:nvPr>
            <p:ph type="title"/>
          </p:nvPr>
        </p:nvSpPr>
        <p:spPr>
          <a:xfrm>
            <a:off x="503237" y="301625"/>
            <a:ext cx="9071100" cy="65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Rocket Motor Selection</a:t>
            </a:r>
            <a:endParaRPr/>
          </a:p>
        </p:txBody>
      </p:sp>
      <p:sp>
        <p:nvSpPr>
          <p:cNvPr id="177" name="Google Shape;177;p20"/>
          <p:cNvSpPr txBox="1"/>
          <p:nvPr>
            <p:ph idx="1" type="body"/>
          </p:nvPr>
        </p:nvSpPr>
        <p:spPr>
          <a:xfrm>
            <a:off x="503225" y="1329525"/>
            <a:ext cx="9071100" cy="55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414019" lvl="0" marL="431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Noto Sans Symbols"/>
              <a:buChar char="❏"/>
            </a:pPr>
            <a:r>
              <a:rPr lang="en-US" sz="2400">
                <a:solidFill>
                  <a:srgbClr val="1A1A1A"/>
                </a:solidFill>
              </a:rPr>
              <a:t>Identify primary motor selection</a:t>
            </a:r>
            <a:endParaRPr sz="2400">
              <a:solidFill>
                <a:srgbClr val="1A1A1A"/>
              </a:solidFill>
            </a:endParaRPr>
          </a:p>
          <a:p>
            <a:pPr indent="-414019" lvl="0" marL="431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Noto Sans Symbols"/>
              <a:buChar char="❏"/>
            </a:pPr>
            <a:r>
              <a:rPr lang="en-US" sz="2400">
                <a:solidFill>
                  <a:srgbClr val="1A1A1A"/>
                </a:solidFill>
              </a:rPr>
              <a:t>Calculate thrust to on pad weight ratio using average thrust of the primary motor</a:t>
            </a:r>
            <a:endParaRPr sz="2400">
              <a:solidFill>
                <a:srgbClr val="1A1A1A"/>
              </a:solidFill>
            </a:endParaRPr>
          </a:p>
          <a:p>
            <a:pPr indent="-361950" lvl="1" marL="863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Noto Sans Symbols"/>
              <a:buChar char="❏"/>
            </a:pPr>
            <a:r>
              <a:rPr lang="en-US" sz="2000">
                <a:solidFill>
                  <a:srgbClr val="1A1A1A"/>
                </a:solidFill>
              </a:rPr>
              <a:t>Thrust to weight ratio must be a minimum of 5:1</a:t>
            </a:r>
            <a:endParaRPr sz="2000">
              <a:solidFill>
                <a:srgbClr val="1A1A1A"/>
              </a:solidFill>
            </a:endParaRPr>
          </a:p>
          <a:p>
            <a:pPr indent="-414019" lvl="0" marL="431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Noto Sans Symbols"/>
              <a:buChar char="❏"/>
            </a:pPr>
            <a:r>
              <a:rPr lang="en-US" sz="2400">
                <a:solidFill>
                  <a:srgbClr val="1A1A1A"/>
                </a:solidFill>
              </a:rPr>
              <a:t>Identify back up motor selection and what changes to rocket would be required to successfully comply with contest rules</a:t>
            </a:r>
            <a:endParaRPr sz="2400">
              <a:solidFill>
                <a:srgbClr val="1A1A1A"/>
              </a:solidFill>
            </a:endParaRPr>
          </a:p>
          <a:p>
            <a:pPr indent="-414019" lvl="0" marL="431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Noto Sans Symbols"/>
              <a:buChar char="❏"/>
            </a:pPr>
            <a:r>
              <a:rPr lang="en-US" sz="2400">
                <a:solidFill>
                  <a:srgbClr val="1A1A1A"/>
                </a:solidFill>
              </a:rPr>
              <a:t>Calculate thrust to on pad weight ratio using average thrust of the backup motor</a:t>
            </a:r>
            <a:endParaRPr sz="2400">
              <a:solidFill>
                <a:srgbClr val="1A1A1A"/>
              </a:solidFill>
            </a:endParaRPr>
          </a:p>
          <a:p>
            <a:pPr indent="-361950" lvl="1" marL="863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Noto Sans Symbols"/>
              <a:buChar char="❏"/>
            </a:pPr>
            <a:r>
              <a:rPr lang="en-US" sz="2000">
                <a:solidFill>
                  <a:srgbClr val="1A1A1A"/>
                </a:solidFill>
              </a:rPr>
              <a:t>Thrust to weight ratio must be a minimum of 5:1</a:t>
            </a:r>
            <a:endParaRPr sz="2000">
              <a:solidFill>
                <a:srgbClr val="1A1A1A"/>
              </a:solidFill>
            </a:endParaRPr>
          </a:p>
          <a:p>
            <a:pPr indent="-414019" lvl="0" marL="431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Noto Sans Symbols"/>
              <a:buChar char="❏"/>
            </a:pPr>
            <a:r>
              <a:rPr lang="en-US" sz="2400">
                <a:solidFill>
                  <a:srgbClr val="1A1A1A"/>
                </a:solidFill>
              </a:rPr>
              <a:t>Include a simulation plot for the primary motor</a:t>
            </a:r>
            <a:endParaRPr sz="2400">
              <a:solidFill>
                <a:srgbClr val="1A1A1A"/>
              </a:solidFill>
            </a:endParaRPr>
          </a:p>
          <a:p>
            <a:pPr indent="-414019" lvl="0" marL="431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Noto Sans Symbols"/>
              <a:buChar char="❏"/>
            </a:pPr>
            <a:r>
              <a:rPr lang="en-US" sz="2400">
                <a:solidFill>
                  <a:srgbClr val="1A1A1A"/>
                </a:solidFill>
              </a:rPr>
              <a:t>Include a simulation plot for the backup motor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178" name="Google Shape;178;p20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3200">
                <a:highlight>
                  <a:schemeClr val="lt1"/>
                </a:highlight>
              </a:rPr>
              <a:t>Rover 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Design</a:t>
            </a:r>
            <a:endParaRPr/>
          </a:p>
        </p:txBody>
      </p:sp>
      <p:sp>
        <p:nvSpPr>
          <p:cNvPr id="184" name="Google Shape;184;p21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5" name="Google Shape;185;p21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3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Rover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Design Overview</a:t>
            </a:r>
            <a:endParaRPr/>
          </a:p>
        </p:txBody>
      </p:sp>
      <p:sp>
        <p:nvSpPr>
          <p:cNvPr id="191" name="Google Shape;191;p23"/>
          <p:cNvSpPr txBox="1"/>
          <p:nvPr>
            <p:ph idx="1" type="body"/>
          </p:nvPr>
        </p:nvSpPr>
        <p:spPr>
          <a:xfrm>
            <a:off x="503237" y="18906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Show diagram or picture of </a:t>
            </a:r>
            <a:r>
              <a:rPr lang="en-US">
                <a:highlight>
                  <a:schemeClr val="lt1"/>
                </a:highlight>
              </a:rPr>
              <a:t>Rover</a:t>
            </a:r>
            <a:endParaRPr>
              <a:highlight>
                <a:schemeClr val="lt1"/>
              </a:highlight>
            </a:endParaRPr>
          </a:p>
          <a:p>
            <a:pPr indent="-33020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Identify major components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lang="en-US"/>
              <a:t>Include d</a:t>
            </a: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imensions</a:t>
            </a:r>
            <a:endParaRPr/>
          </a:p>
          <a:p>
            <a:pPr indent="0" lvl="0" marL="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2" name="Google Shape;192;p23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2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Rover Changes Since PDR</a:t>
            </a:r>
            <a:endParaRPr/>
          </a:p>
        </p:txBody>
      </p:sp>
      <p:sp>
        <p:nvSpPr>
          <p:cNvPr id="200" name="Google Shape;200;p22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❏"/>
            </a:pPr>
            <a:r>
              <a:rPr lang="en-US">
                <a:solidFill>
                  <a:schemeClr val="dk1"/>
                </a:solidFill>
              </a:rPr>
              <a:t>Identify all design changes since PDR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3000"/>
              </a:lnSpc>
              <a:spcBef>
                <a:spcPts val="1400"/>
              </a:spcBef>
              <a:spcAft>
                <a:spcPts val="140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1" name="Google Shape;201;p22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4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>
                <a:highlight>
                  <a:schemeClr val="lt1"/>
                </a:highlight>
              </a:rPr>
              <a:t>Rover Mechanical Layout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207" name="Google Shape;207;p24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Mechanical design description of </a:t>
            </a:r>
            <a:r>
              <a:rPr lang="en-US">
                <a:highlight>
                  <a:schemeClr val="lt1"/>
                </a:highlight>
              </a:rPr>
              <a:t>rover</a:t>
            </a:r>
            <a:endParaRPr>
              <a:highlight>
                <a:schemeClr val="lt1"/>
              </a:highlight>
            </a:endParaRPr>
          </a:p>
          <a:p>
            <a:pPr indent="-33020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Structure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Component placement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lang="en-US"/>
              <a:t>How are components such as electronics secured to structure</a:t>
            </a:r>
            <a:endParaRPr/>
          </a:p>
          <a:p>
            <a:pPr indent="-3048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Noto Sans Symbols"/>
              <a:buChar char="❏"/>
            </a:pPr>
            <a:r>
              <a:rPr b="0" i="0" lang="en-US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Material description</a:t>
            </a:r>
            <a:endParaRPr b="0" i="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SzPts val="1400"/>
              <a:buChar char="❏"/>
            </a:pPr>
            <a:r>
              <a:rPr lang="en-US"/>
              <a:t>Locomotion method</a:t>
            </a:r>
            <a:endParaRPr/>
          </a:p>
          <a:p>
            <a:pPr indent="-32385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SzPts val="1400"/>
              <a:buChar char="❏"/>
            </a:pPr>
            <a:r>
              <a:rPr lang="en-US"/>
              <a:t>All major mechanisms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lang="en-US"/>
              <a:t>Types of materials used</a:t>
            </a:r>
            <a:endParaRPr/>
          </a:p>
        </p:txBody>
      </p:sp>
      <p:sp>
        <p:nvSpPr>
          <p:cNvPr id="208" name="Google Shape;208;p24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489a92282f_0_0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Container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Design Overview</a:t>
            </a:r>
            <a:endParaRPr/>
          </a:p>
        </p:txBody>
      </p:sp>
      <p:sp>
        <p:nvSpPr>
          <p:cNvPr id="214" name="Google Shape;214;g3489a92282f_0_0"/>
          <p:cNvSpPr txBox="1"/>
          <p:nvPr>
            <p:ph idx="1" type="body"/>
          </p:nvPr>
        </p:nvSpPr>
        <p:spPr>
          <a:xfrm>
            <a:off x="503237" y="18906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Show diagram or picture of </a:t>
            </a:r>
            <a:r>
              <a:rPr lang="en-US">
                <a:highlight>
                  <a:schemeClr val="lt1"/>
                </a:highlight>
              </a:rPr>
              <a:t>container</a:t>
            </a:r>
            <a:endParaRPr>
              <a:highlight>
                <a:schemeClr val="lt1"/>
              </a:highlight>
            </a:endParaRPr>
          </a:p>
          <a:p>
            <a:pPr indent="-33020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Identify major components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lang="en-US"/>
              <a:t>Include d</a:t>
            </a: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imensions</a:t>
            </a:r>
            <a:endParaRPr/>
          </a:p>
          <a:p>
            <a:pPr indent="0" lvl="0" marL="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5" name="Google Shape;215;g3489a92282f_0_0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489a92282f_0_6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Container Changes Since PDR</a:t>
            </a:r>
            <a:endParaRPr/>
          </a:p>
        </p:txBody>
      </p:sp>
      <p:sp>
        <p:nvSpPr>
          <p:cNvPr id="223" name="Google Shape;223;g3489a92282f_0_6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❏"/>
            </a:pPr>
            <a:r>
              <a:rPr lang="en-US">
                <a:solidFill>
                  <a:schemeClr val="dk1"/>
                </a:solidFill>
              </a:rPr>
              <a:t>Identify all design changes since PDR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3000"/>
              </a:lnSpc>
              <a:spcBef>
                <a:spcPts val="1400"/>
              </a:spcBef>
              <a:spcAft>
                <a:spcPts val="140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4" name="Google Shape;224;g3489a92282f_0_6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3489a92282f_0_14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>
                <a:highlight>
                  <a:schemeClr val="lt1"/>
                </a:highlight>
              </a:rPr>
              <a:t>Container</a:t>
            </a:r>
            <a:r>
              <a:rPr lang="en-US">
                <a:highlight>
                  <a:schemeClr val="lt1"/>
                </a:highlight>
              </a:rPr>
              <a:t> Mechanical Layout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230" name="Google Shape;230;g3489a92282f_0_14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Mechanical design description of </a:t>
            </a:r>
            <a:r>
              <a:rPr lang="en-US">
                <a:highlight>
                  <a:schemeClr val="lt1"/>
                </a:highlight>
              </a:rPr>
              <a:t>rover</a:t>
            </a:r>
            <a:endParaRPr>
              <a:highlight>
                <a:schemeClr val="lt1"/>
              </a:highlight>
            </a:endParaRPr>
          </a:p>
          <a:p>
            <a:pPr indent="-33020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Structure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Component placement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lang="en-US"/>
              <a:t>How are components such as electronics secured to structure</a:t>
            </a:r>
            <a:endParaRPr/>
          </a:p>
          <a:p>
            <a:pPr indent="-3048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Noto Sans Symbols"/>
              <a:buChar char="❏"/>
            </a:pPr>
            <a:r>
              <a:rPr b="0" i="0" lang="en-US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Material description</a:t>
            </a:r>
            <a:endParaRPr b="0" i="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SzPts val="1400"/>
              <a:buChar char="❏"/>
            </a:pPr>
            <a:r>
              <a:rPr lang="en-US"/>
              <a:t>Mechanisms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lang="en-US"/>
              <a:t>Types of materials used</a:t>
            </a:r>
            <a:endParaRPr/>
          </a:p>
        </p:txBody>
      </p:sp>
      <p:sp>
        <p:nvSpPr>
          <p:cNvPr id="231" name="Google Shape;231;g3489a92282f_0_14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8d2d3b403f_0_0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highlight>
                  <a:schemeClr val="lt1"/>
                </a:highlight>
              </a:rPr>
              <a:t>Container</a:t>
            </a:r>
            <a:r>
              <a:rPr lang="en-US">
                <a:highlight>
                  <a:schemeClr val="lt1"/>
                </a:highlight>
              </a:rPr>
              <a:t> </a:t>
            </a:r>
            <a:r>
              <a:rPr lang="en-US"/>
              <a:t>Descent Control Design &lt;15 ft/s</a:t>
            </a:r>
            <a:endParaRPr/>
          </a:p>
        </p:txBody>
      </p:sp>
      <p:sp>
        <p:nvSpPr>
          <p:cNvPr id="239" name="Google Shape;239;g8d2d3b403f_0_0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31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0"/>
              <a:buFont typeface="Noto Sans Symbols"/>
              <a:buChar char="❏"/>
            </a:pPr>
            <a:r>
              <a:rPr lang="en-US">
                <a:solidFill>
                  <a:schemeClr val="dk1"/>
                </a:solidFill>
              </a:rPr>
              <a:t>Show final descent control design</a:t>
            </a:r>
            <a:endParaRPr>
              <a:solidFill>
                <a:schemeClr val="dk1"/>
              </a:solidFill>
            </a:endParaRPr>
          </a:p>
          <a:p>
            <a:pPr indent="-336550" lvl="1" marL="91440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700"/>
              <a:buChar char="❏"/>
            </a:pPr>
            <a:r>
              <a:rPr lang="en-US">
                <a:solidFill>
                  <a:schemeClr val="dk1"/>
                </a:solidFill>
              </a:rPr>
              <a:t>Identify</a:t>
            </a:r>
            <a:r>
              <a:rPr lang="en-US">
                <a:solidFill>
                  <a:schemeClr val="dk1"/>
                </a:solidFill>
              </a:rPr>
              <a:t> size, color, shape, materials</a:t>
            </a:r>
            <a:endParaRPr>
              <a:solidFill>
                <a:schemeClr val="dk1"/>
              </a:solidFill>
            </a:endParaRPr>
          </a:p>
          <a:p>
            <a:pPr indent="-336550" lvl="1" marL="91440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700"/>
              <a:buChar char="❏"/>
            </a:pPr>
            <a:r>
              <a:rPr lang="en-US">
                <a:solidFill>
                  <a:schemeClr val="dk1"/>
                </a:solidFill>
              </a:rPr>
              <a:t>Identify mounting method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40" name="Google Shape;240;g8d2d3b403f_0_0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6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highlight>
                  <a:schemeClr val="lt1"/>
                </a:highlight>
              </a:rPr>
              <a:t>Rover Soil Collection </a:t>
            </a:r>
            <a:r>
              <a:rPr lang="en-US"/>
              <a:t>Design</a:t>
            </a:r>
            <a:endParaRPr/>
          </a:p>
        </p:txBody>
      </p:sp>
      <p:sp>
        <p:nvSpPr>
          <p:cNvPr id="248" name="Google Shape;248;p26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-US"/>
              <a:t>Show design of rover collection mechanism</a:t>
            </a:r>
            <a:endParaRPr/>
          </a:p>
          <a:p>
            <a:pPr indent="-317500" lvl="0" marL="4572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-US"/>
              <a:t>Describe how it works.</a:t>
            </a:r>
            <a:endParaRPr/>
          </a:p>
          <a:p>
            <a:pPr indent="-317500" lvl="0" marL="4572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-US"/>
              <a:t>How is it stowed during flight</a:t>
            </a:r>
            <a:endParaRPr/>
          </a:p>
          <a:p>
            <a:pPr indent="-317500" lvl="0" marL="4572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-US"/>
              <a:t>How much soil can it hold</a:t>
            </a:r>
            <a:endParaRPr/>
          </a:p>
        </p:txBody>
      </p:sp>
      <p:sp>
        <p:nvSpPr>
          <p:cNvPr id="249" name="Google Shape;249;p26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Team Organization</a:t>
            </a:r>
            <a:endParaRPr/>
          </a:p>
        </p:txBody>
      </p:sp>
      <p:sp>
        <p:nvSpPr>
          <p:cNvPr id="51" name="Google Shape;51;p3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81000" lvl="0" marL="457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Single slide listing team members and roles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-381000" lvl="0" marL="4572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 use an organization chart</a:t>
            </a:r>
            <a:endParaRPr/>
          </a:p>
        </p:txBody>
      </p:sp>
      <p:sp>
        <p:nvSpPr>
          <p:cNvPr id="52" name="Google Shape;52;p3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2e859b1ad1a_0_16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Camera</a:t>
            </a:r>
            <a:r>
              <a:rPr lang="en-US"/>
              <a:t> Design</a:t>
            </a:r>
            <a:endParaRPr/>
          </a:p>
        </p:txBody>
      </p:sp>
      <p:sp>
        <p:nvSpPr>
          <p:cNvPr id="257" name="Google Shape;257;g2e859b1ad1a_0_16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-US"/>
              <a:t>Show and explain how </a:t>
            </a:r>
            <a:r>
              <a:rPr lang="en-US"/>
              <a:t>camera</a:t>
            </a:r>
            <a:r>
              <a:rPr lang="en-US"/>
              <a:t> is mounted on the rover</a:t>
            </a:r>
            <a:endParaRPr/>
          </a:p>
          <a:p>
            <a:pPr indent="-317500" lvl="0" marL="4572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-US"/>
              <a:t>How does it send video</a:t>
            </a:r>
            <a:endParaRPr/>
          </a:p>
          <a:p>
            <a:pPr indent="0" lvl="0" marL="4572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g2e859b1ad1a_0_16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7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highlight>
                  <a:schemeClr val="lt1"/>
                </a:highlight>
              </a:rPr>
              <a:t>Rover and Container</a:t>
            </a:r>
            <a:r>
              <a:rPr lang="en-US"/>
              <a:t> Mass Budget</a:t>
            </a:r>
            <a:endParaRPr/>
          </a:p>
        </p:txBody>
      </p:sp>
      <p:sp>
        <p:nvSpPr>
          <p:cNvPr id="266" name="Google Shape;266;p27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-US" sz="2000">
                <a:solidFill>
                  <a:schemeClr val="dk1"/>
                </a:solidFill>
              </a:rPr>
              <a:t>Mass of each structural element in grams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Char char="❏"/>
            </a:pPr>
            <a:r>
              <a:rPr lang="en-US" sz="2000">
                <a:solidFill>
                  <a:schemeClr val="dk1"/>
                </a:solidFill>
              </a:rPr>
              <a:t>Sources/uncertainties – whether the masses are estimates, from data sheets, measured values, etc.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Char char="❏"/>
            </a:pPr>
            <a:r>
              <a:rPr lang="en-US" sz="2000">
                <a:solidFill>
                  <a:schemeClr val="dk1"/>
                </a:solidFill>
              </a:rPr>
              <a:t>Total mass of all components and structural elements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Char char="❏"/>
            </a:pPr>
            <a:r>
              <a:rPr lang="en-US" sz="2000">
                <a:solidFill>
                  <a:schemeClr val="dk1"/>
                </a:solidFill>
              </a:rPr>
              <a:t>Margin : The amount of mass (in grams) in which the mass budget meets, exceeds, or falls short of the mass requirement</a:t>
            </a:r>
            <a:endParaRPr sz="2000"/>
          </a:p>
          <a:p>
            <a:pPr indent="0" lvl="0" marL="4572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7" name="Google Shape;267;p27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13bf22b209f_0_0"/>
          <p:cNvSpPr txBox="1"/>
          <p:nvPr>
            <p:ph type="title"/>
          </p:nvPr>
        </p:nvSpPr>
        <p:spPr>
          <a:xfrm>
            <a:off x="343628" y="3161218"/>
            <a:ext cx="9393300" cy="123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n-US">
                <a:highlight>
                  <a:schemeClr val="lt1"/>
                </a:highlight>
              </a:rPr>
              <a:t>Rover </a:t>
            </a:r>
            <a:r>
              <a:rPr lang="en-US"/>
              <a:t>Electronics</a:t>
            </a:r>
            <a:endParaRPr/>
          </a:p>
        </p:txBody>
      </p:sp>
      <p:sp>
        <p:nvSpPr>
          <p:cNvPr id="275" name="Google Shape;275;g13bf22b209f_0_0"/>
          <p:cNvSpPr txBox="1"/>
          <p:nvPr>
            <p:ph idx="12" type="sldNum"/>
          </p:nvPr>
        </p:nvSpPr>
        <p:spPr>
          <a:xfrm>
            <a:off x="9340296" y="6853777"/>
            <a:ext cx="6048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13bf22b209f_0_55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>
                <a:highlight>
                  <a:schemeClr val="lt1"/>
                </a:highlight>
              </a:rPr>
              <a:t>Rover</a:t>
            </a:r>
            <a:r>
              <a:rPr lang="en-US" sz="3200">
                <a:solidFill>
                  <a:srgbClr val="000000"/>
                </a:solidFill>
                <a:highlight>
                  <a:schemeClr val="lt1"/>
                </a:highlight>
              </a:rPr>
              <a:t> </a:t>
            </a:r>
            <a:r>
              <a:rPr lang="en-US" sz="3200">
                <a:solidFill>
                  <a:srgbClr val="000000"/>
                </a:solidFill>
              </a:rPr>
              <a:t>Electronics Block Diagram</a:t>
            </a:r>
            <a:endParaRPr/>
          </a:p>
        </p:txBody>
      </p:sp>
      <p:sp>
        <p:nvSpPr>
          <p:cNvPr id="281" name="Google Shape;281;g13bf22b209f_0_55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414018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Show block diagram of electronics</a:t>
            </a:r>
            <a:endParaRPr sz="2400">
              <a:solidFill>
                <a:srgbClr val="000000"/>
              </a:solidFill>
            </a:endParaRPr>
          </a:p>
          <a:p>
            <a:pPr indent="-414018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-US" sz="2400">
                <a:solidFill>
                  <a:srgbClr val="000000"/>
                </a:solidFill>
              </a:rPr>
              <a:t>Identify processor, sensors, mechanism control circuits, radio, etc.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282" name="Google Shape;282;g13bf22b209f_0_55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27547297343_0_197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highlight>
                  <a:schemeClr val="lt1"/>
                </a:highlight>
              </a:rPr>
              <a:t>Rover </a:t>
            </a:r>
            <a:r>
              <a:rPr lang="en-US"/>
              <a:t>Changes Since PDR</a:t>
            </a:r>
            <a:endParaRPr/>
          </a:p>
        </p:txBody>
      </p:sp>
      <p:sp>
        <p:nvSpPr>
          <p:cNvPr id="290" name="Google Shape;290;g27547297343_0_197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❏"/>
            </a:pPr>
            <a:r>
              <a:rPr lang="en-US">
                <a:solidFill>
                  <a:schemeClr val="dk1"/>
                </a:solidFill>
              </a:rPr>
              <a:t>Identify all design changes since PDR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3000"/>
              </a:lnSpc>
              <a:spcBef>
                <a:spcPts val="1400"/>
              </a:spcBef>
              <a:spcAft>
                <a:spcPts val="140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1" name="Google Shape;291;g27547297343_0_197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13bf22b209f_0_106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/>
              <a:t>Rover </a:t>
            </a:r>
            <a:r>
              <a:rPr lang="en-US" sz="3200">
                <a:solidFill>
                  <a:srgbClr val="000000"/>
                </a:solidFill>
              </a:rPr>
              <a:t>Processor and Memory</a:t>
            </a:r>
            <a:endParaRPr/>
          </a:p>
        </p:txBody>
      </p:sp>
      <p:sp>
        <p:nvSpPr>
          <p:cNvPr id="297" name="Google Shape;297;g13bf22b209f_0_106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414018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●"/>
            </a:pPr>
            <a:r>
              <a:rPr lang="en-US"/>
              <a:t>P</a:t>
            </a:r>
            <a:r>
              <a:rPr lang="en-US" sz="2400">
                <a:solidFill>
                  <a:srgbClr val="000000"/>
                </a:solidFill>
              </a:rPr>
              <a:t>rocessor and memory </a:t>
            </a:r>
            <a:r>
              <a:rPr lang="en-US"/>
              <a:t>selection</a:t>
            </a:r>
            <a:endParaRPr sz="2400">
              <a:solidFill>
                <a:srgbClr val="000000"/>
              </a:solidFill>
            </a:endParaRPr>
          </a:p>
          <a:p>
            <a:pPr indent="-38735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−"/>
            </a:pPr>
            <a:r>
              <a:rPr lang="en-US" sz="2400">
                <a:solidFill>
                  <a:srgbClr val="000000"/>
                </a:solidFill>
              </a:rPr>
              <a:t>Include 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Processor speed and data width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Data interfaces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Memory storage requirements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Boot time </a:t>
            </a:r>
            <a:endParaRPr sz="2400">
              <a:solidFill>
                <a:srgbClr val="000000"/>
              </a:solidFill>
            </a:endParaRPr>
          </a:p>
          <a:p>
            <a:pPr indent="0" lvl="0" marL="457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298" name="Google Shape;298;g13bf22b209f_0_106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13bf22b209f_0_158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/>
              <a:t>Rover </a:t>
            </a:r>
            <a:r>
              <a:rPr lang="en-US" sz="3200">
                <a:solidFill>
                  <a:srgbClr val="000000"/>
                </a:solidFill>
              </a:rPr>
              <a:t>Sensors</a:t>
            </a:r>
            <a:endParaRPr/>
          </a:p>
        </p:txBody>
      </p:sp>
      <p:sp>
        <p:nvSpPr>
          <p:cNvPr id="304" name="Google Shape;304;g13bf22b209f_0_158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414018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●"/>
            </a:pPr>
            <a:r>
              <a:rPr lang="en-US"/>
              <a:t>List sensors used in payload</a:t>
            </a:r>
            <a:endParaRPr sz="2400">
              <a:solidFill>
                <a:srgbClr val="000000"/>
              </a:solidFill>
            </a:endParaRPr>
          </a:p>
          <a:p>
            <a:pPr indent="-38735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−"/>
            </a:pPr>
            <a:r>
              <a:rPr lang="en-US" sz="2400">
                <a:solidFill>
                  <a:srgbClr val="000000"/>
                </a:solidFill>
              </a:rPr>
              <a:t>Include 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Type of sensors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Manufacturer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Power requirements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</a:pPr>
            <a:r>
              <a:rPr lang="en-US" sz="2400"/>
              <a:t>Data interface</a:t>
            </a:r>
            <a:endParaRPr sz="2400"/>
          </a:p>
          <a:p>
            <a:pPr indent="0" lvl="0" marL="457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305" name="Google Shape;305;g13bf22b209f_0_158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27547297343_0_14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Rover </a:t>
            </a:r>
            <a:r>
              <a:rPr lang="en-US"/>
              <a:t>Camera</a:t>
            </a:r>
            <a:endParaRPr/>
          </a:p>
        </p:txBody>
      </p:sp>
      <p:sp>
        <p:nvSpPr>
          <p:cNvPr id="313" name="Google Shape;313;g27547297343_0_14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/>
              <a:t>Describe</a:t>
            </a:r>
            <a:r>
              <a:rPr lang="en-US"/>
              <a:t> camera for capturing images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-US"/>
              <a:t>Resolution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-US"/>
              <a:t>frame rate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SzPts val="2200"/>
              <a:buNone/>
            </a:pPr>
            <a:r>
              <a:t/>
            </a:r>
            <a:endParaRPr/>
          </a:p>
        </p:txBody>
      </p:sp>
      <p:sp>
        <p:nvSpPr>
          <p:cNvPr id="314" name="Google Shape;314;g27547297343_0_14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3489a92282f_0_20"/>
          <p:cNvSpPr txBox="1"/>
          <p:nvPr>
            <p:ph type="title"/>
          </p:nvPr>
        </p:nvSpPr>
        <p:spPr>
          <a:xfrm>
            <a:off x="343628" y="3161218"/>
            <a:ext cx="9393300" cy="123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n-US">
                <a:highlight>
                  <a:schemeClr val="lt1"/>
                </a:highlight>
              </a:rPr>
              <a:t>Container</a:t>
            </a:r>
            <a:r>
              <a:rPr lang="en-US">
                <a:highlight>
                  <a:schemeClr val="lt1"/>
                </a:highlight>
              </a:rPr>
              <a:t> </a:t>
            </a:r>
            <a:r>
              <a:rPr lang="en-US"/>
              <a:t>Electronics</a:t>
            </a:r>
            <a:endParaRPr/>
          </a:p>
        </p:txBody>
      </p:sp>
      <p:sp>
        <p:nvSpPr>
          <p:cNvPr id="322" name="Google Shape;322;g3489a92282f_0_20"/>
          <p:cNvSpPr txBox="1"/>
          <p:nvPr>
            <p:ph idx="12" type="sldNum"/>
          </p:nvPr>
        </p:nvSpPr>
        <p:spPr>
          <a:xfrm>
            <a:off x="9340296" y="6853777"/>
            <a:ext cx="6048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3489a92282f_0_27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>
                <a:highlight>
                  <a:schemeClr val="lt1"/>
                </a:highlight>
              </a:rPr>
              <a:t>Container</a:t>
            </a:r>
            <a:r>
              <a:rPr lang="en-US" sz="3200">
                <a:solidFill>
                  <a:srgbClr val="000000"/>
                </a:solidFill>
                <a:highlight>
                  <a:schemeClr val="lt1"/>
                </a:highlight>
              </a:rPr>
              <a:t> </a:t>
            </a:r>
            <a:r>
              <a:rPr lang="en-US" sz="3200">
                <a:solidFill>
                  <a:srgbClr val="000000"/>
                </a:solidFill>
              </a:rPr>
              <a:t>Electronics Block Diagram</a:t>
            </a:r>
            <a:endParaRPr/>
          </a:p>
        </p:txBody>
      </p:sp>
      <p:sp>
        <p:nvSpPr>
          <p:cNvPr id="328" name="Google Shape;328;g3489a92282f_0_27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414017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Show block diagram of electronics</a:t>
            </a:r>
            <a:endParaRPr sz="2400">
              <a:solidFill>
                <a:srgbClr val="000000"/>
              </a:solidFill>
            </a:endParaRPr>
          </a:p>
          <a:p>
            <a:pPr indent="-414017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-US" sz="2400">
                <a:solidFill>
                  <a:srgbClr val="000000"/>
                </a:solidFill>
              </a:rPr>
              <a:t>Identify processor, sensors, mechanism control circuits, radio, etc.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329" name="Google Shape;329;g3489a92282f_0_27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4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Acronyms</a:t>
            </a:r>
            <a:endParaRPr/>
          </a:p>
        </p:txBody>
      </p:sp>
      <p:sp>
        <p:nvSpPr>
          <p:cNvPr id="58" name="Google Shape;58;p4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17500" lvl="0" marL="457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rPr b="0" i="0" lang="en-US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Provide a list of acronyms used throughout the presentation</a:t>
            </a:r>
            <a:endParaRPr/>
          </a:p>
          <a:p>
            <a:pPr indent="-317500" lvl="0" marL="457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rPr b="0" i="0" lang="en-US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Used as reference only. Does not need to be read through</a:t>
            </a:r>
            <a:endParaRPr/>
          </a:p>
        </p:txBody>
      </p:sp>
      <p:sp>
        <p:nvSpPr>
          <p:cNvPr id="59" name="Google Shape;59;p4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3489a92282f_0_33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highlight>
                  <a:schemeClr val="lt1"/>
                </a:highlight>
              </a:rPr>
              <a:t>Container Electronics</a:t>
            </a:r>
            <a:r>
              <a:rPr lang="en-US">
                <a:highlight>
                  <a:schemeClr val="lt1"/>
                </a:highlight>
              </a:rPr>
              <a:t> </a:t>
            </a:r>
            <a:r>
              <a:rPr lang="en-US"/>
              <a:t>Changes Since PDR</a:t>
            </a:r>
            <a:endParaRPr/>
          </a:p>
        </p:txBody>
      </p:sp>
      <p:sp>
        <p:nvSpPr>
          <p:cNvPr id="337" name="Google Shape;337;g3489a92282f_0_33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❏"/>
            </a:pPr>
            <a:r>
              <a:rPr lang="en-US">
                <a:solidFill>
                  <a:schemeClr val="dk1"/>
                </a:solidFill>
              </a:rPr>
              <a:t>Identify all design changes since PDR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3000"/>
              </a:lnSpc>
              <a:spcBef>
                <a:spcPts val="1400"/>
              </a:spcBef>
              <a:spcAft>
                <a:spcPts val="140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38" name="Google Shape;338;g3489a92282f_0_33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3489a92282f_0_41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/>
              <a:t>Container </a:t>
            </a:r>
            <a:r>
              <a:rPr lang="en-US" sz="3200">
                <a:solidFill>
                  <a:srgbClr val="000000"/>
                </a:solidFill>
              </a:rPr>
              <a:t>Processor and Memory</a:t>
            </a:r>
            <a:endParaRPr/>
          </a:p>
        </p:txBody>
      </p:sp>
      <p:sp>
        <p:nvSpPr>
          <p:cNvPr id="344" name="Google Shape;344;g3489a92282f_0_41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414017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●"/>
            </a:pPr>
            <a:r>
              <a:rPr lang="en-US"/>
              <a:t>P</a:t>
            </a:r>
            <a:r>
              <a:rPr lang="en-US" sz="2400">
                <a:solidFill>
                  <a:srgbClr val="000000"/>
                </a:solidFill>
              </a:rPr>
              <a:t>rocessor and memory </a:t>
            </a:r>
            <a:r>
              <a:rPr lang="en-US"/>
              <a:t>selection</a:t>
            </a:r>
            <a:endParaRPr sz="2400">
              <a:solidFill>
                <a:srgbClr val="000000"/>
              </a:solidFill>
            </a:endParaRPr>
          </a:p>
          <a:p>
            <a:pPr indent="-38735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−"/>
            </a:pPr>
            <a:r>
              <a:rPr lang="en-US" sz="2400">
                <a:solidFill>
                  <a:srgbClr val="000000"/>
                </a:solidFill>
              </a:rPr>
              <a:t>Include 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Processor speed and data width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Data interfaces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Memory storage requirements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Boot time </a:t>
            </a:r>
            <a:endParaRPr sz="2400">
              <a:solidFill>
                <a:srgbClr val="000000"/>
              </a:solidFill>
            </a:endParaRPr>
          </a:p>
          <a:p>
            <a:pPr indent="0" lvl="0" marL="457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345" name="Google Shape;345;g3489a92282f_0_41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3489a92282f_0_47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/>
              <a:t>Container </a:t>
            </a:r>
            <a:r>
              <a:rPr lang="en-US" sz="3200">
                <a:solidFill>
                  <a:srgbClr val="000000"/>
                </a:solidFill>
              </a:rPr>
              <a:t>Sensors</a:t>
            </a:r>
            <a:endParaRPr/>
          </a:p>
        </p:txBody>
      </p:sp>
      <p:sp>
        <p:nvSpPr>
          <p:cNvPr id="351" name="Google Shape;351;g3489a92282f_0_47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414017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●"/>
            </a:pPr>
            <a:r>
              <a:rPr lang="en-US"/>
              <a:t>List sensors used in payload</a:t>
            </a:r>
            <a:endParaRPr sz="2400">
              <a:solidFill>
                <a:srgbClr val="000000"/>
              </a:solidFill>
            </a:endParaRPr>
          </a:p>
          <a:p>
            <a:pPr indent="-38735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−"/>
            </a:pPr>
            <a:r>
              <a:rPr lang="en-US" sz="2400">
                <a:solidFill>
                  <a:srgbClr val="000000"/>
                </a:solidFill>
              </a:rPr>
              <a:t>Include 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Type of sensors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Manufacturer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Power requirements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</a:pPr>
            <a:r>
              <a:rPr lang="en-US" sz="2400"/>
              <a:t>Data interface</a:t>
            </a:r>
            <a:endParaRPr sz="2400"/>
          </a:p>
          <a:p>
            <a:pPr indent="0" lvl="0" marL="457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352" name="Google Shape;352;g3489a92282f_0_47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13bf22b209f_0_224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Rover Command Radio</a:t>
            </a:r>
            <a:endParaRPr/>
          </a:p>
        </p:txBody>
      </p:sp>
      <p:sp>
        <p:nvSpPr>
          <p:cNvPr id="360" name="Google Shape;360;g13bf22b209f_0_224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en-US"/>
              <a:t>Describe radio selected</a:t>
            </a:r>
            <a:endParaRPr>
              <a:solidFill>
                <a:srgbClr val="000000"/>
              </a:solidFill>
            </a:endParaRPr>
          </a:p>
          <a:p>
            <a:pPr indent="-317500" lvl="1" marL="914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</a:pPr>
            <a:r>
              <a:rPr lang="en-US">
                <a:solidFill>
                  <a:srgbClr val="000000"/>
                </a:solidFill>
              </a:rPr>
              <a:t>Type of radio</a:t>
            </a:r>
            <a:endParaRPr>
              <a:solidFill>
                <a:srgbClr val="000000"/>
              </a:solidFill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</a:pPr>
            <a:r>
              <a:rPr lang="en-US">
                <a:solidFill>
                  <a:srgbClr val="000000"/>
                </a:solidFill>
              </a:rPr>
              <a:t>Frequency</a:t>
            </a:r>
            <a:endParaRPr>
              <a:solidFill>
                <a:srgbClr val="000000"/>
              </a:solidFill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</a:pPr>
            <a:r>
              <a:rPr lang="en-US">
                <a:solidFill>
                  <a:srgbClr val="000000"/>
                </a:solidFill>
              </a:rPr>
              <a:t>Power level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361" name="Google Shape;361;g13bf22b209f_0_224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g2e859b1ad1a_0_32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Rover Command</a:t>
            </a:r>
            <a:r>
              <a:rPr lang="en-US"/>
              <a:t> Antenna</a:t>
            </a:r>
            <a:endParaRPr/>
          </a:p>
        </p:txBody>
      </p:sp>
      <p:sp>
        <p:nvSpPr>
          <p:cNvPr id="369" name="Google Shape;369;g2e859b1ad1a_0_32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en-US"/>
              <a:t>Describe antenna</a:t>
            </a:r>
            <a:endParaRPr>
              <a:solidFill>
                <a:srgbClr val="000000"/>
              </a:solidFill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</a:pPr>
            <a:r>
              <a:rPr lang="en-US">
                <a:solidFill>
                  <a:srgbClr val="000000"/>
                </a:solidFill>
              </a:rPr>
              <a:t>Type antenna</a:t>
            </a:r>
            <a:endParaRPr>
              <a:solidFill>
                <a:srgbClr val="000000"/>
              </a:solidFill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</a:pPr>
            <a:r>
              <a:rPr lang="en-US">
                <a:solidFill>
                  <a:srgbClr val="000000"/>
                </a:solidFill>
              </a:rPr>
              <a:t>Antenna pattern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370" name="Google Shape;370;g2e859b1ad1a_0_32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g3489a92282f_0_53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Container Telemetry Radio</a:t>
            </a:r>
            <a:endParaRPr/>
          </a:p>
        </p:txBody>
      </p:sp>
      <p:sp>
        <p:nvSpPr>
          <p:cNvPr id="378" name="Google Shape;378;g3489a92282f_0_53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en-US"/>
              <a:t>Describe radio selected</a:t>
            </a:r>
            <a:endParaRPr>
              <a:solidFill>
                <a:srgbClr val="000000"/>
              </a:solidFill>
            </a:endParaRPr>
          </a:p>
          <a:p>
            <a:pPr indent="-317500" lvl="1" marL="914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</a:pPr>
            <a:r>
              <a:rPr lang="en-US">
                <a:solidFill>
                  <a:srgbClr val="000000"/>
                </a:solidFill>
              </a:rPr>
              <a:t>Type of radio</a:t>
            </a:r>
            <a:endParaRPr>
              <a:solidFill>
                <a:srgbClr val="000000"/>
              </a:solidFill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</a:pPr>
            <a:r>
              <a:rPr lang="en-US">
                <a:solidFill>
                  <a:srgbClr val="000000"/>
                </a:solidFill>
              </a:rPr>
              <a:t>Frequency</a:t>
            </a:r>
            <a:endParaRPr>
              <a:solidFill>
                <a:srgbClr val="000000"/>
              </a:solidFill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</a:pPr>
            <a:r>
              <a:rPr lang="en-US">
                <a:solidFill>
                  <a:srgbClr val="000000"/>
                </a:solidFill>
              </a:rPr>
              <a:t>Power level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379" name="Google Shape;379;g3489a92282f_0_53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g3489a92282f_0_61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Container Telemetry Antenna</a:t>
            </a:r>
            <a:endParaRPr/>
          </a:p>
        </p:txBody>
      </p:sp>
      <p:sp>
        <p:nvSpPr>
          <p:cNvPr id="387" name="Google Shape;387;g3489a92282f_0_61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en-US"/>
              <a:t>Describe antenna</a:t>
            </a:r>
            <a:endParaRPr>
              <a:solidFill>
                <a:srgbClr val="000000"/>
              </a:solidFill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</a:pPr>
            <a:r>
              <a:rPr lang="en-US">
                <a:solidFill>
                  <a:srgbClr val="000000"/>
                </a:solidFill>
              </a:rPr>
              <a:t>Type antenna</a:t>
            </a:r>
            <a:endParaRPr>
              <a:solidFill>
                <a:srgbClr val="000000"/>
              </a:solidFill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○"/>
            </a:pPr>
            <a:r>
              <a:rPr lang="en-US">
                <a:solidFill>
                  <a:srgbClr val="000000"/>
                </a:solidFill>
              </a:rPr>
              <a:t>Antenna pattern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388" name="Google Shape;388;g3489a92282f_0_61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30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Rover 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Power</a:t>
            </a:r>
            <a:endParaRPr/>
          </a:p>
        </p:txBody>
      </p:sp>
      <p:sp>
        <p:nvSpPr>
          <p:cNvPr id="394" name="Google Shape;394;p30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17500" lvl="0" marL="457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-US"/>
              <a:t>Battery selection description</a:t>
            </a:r>
            <a:endParaRPr/>
          </a:p>
          <a:p>
            <a:pPr indent="-317500" lvl="0" marL="457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-US"/>
              <a:t>Battery configuration (series/parallel/other)</a:t>
            </a:r>
            <a:endParaRPr/>
          </a:p>
          <a:p>
            <a:pPr indent="-355600" lvl="1" marL="914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Power capacity</a:t>
            </a:r>
            <a:endParaRPr/>
          </a:p>
          <a:p>
            <a:pPr indent="-355600" lvl="1" marL="914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Mounting method</a:t>
            </a:r>
            <a:endParaRPr/>
          </a:p>
          <a:p>
            <a:pPr indent="-355600" lvl="0" marL="457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Protection circuits</a:t>
            </a:r>
            <a:endParaRPr/>
          </a:p>
          <a:p>
            <a:pPr indent="-330200" lvl="1" marL="914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❏"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Short circuit</a:t>
            </a:r>
            <a:endParaRPr/>
          </a:p>
          <a:p>
            <a:pPr indent="-330200" lvl="1" marL="914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❏"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Over-discharge for lithium ion cells</a:t>
            </a:r>
            <a:endParaRPr/>
          </a:p>
        </p:txBody>
      </p:sp>
      <p:sp>
        <p:nvSpPr>
          <p:cNvPr id="395" name="Google Shape;395;p30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32"/>
          <p:cNvSpPr txBox="1"/>
          <p:nvPr>
            <p:ph type="title"/>
          </p:nvPr>
        </p:nvSpPr>
        <p:spPr>
          <a:xfrm>
            <a:off x="503237" y="301625"/>
            <a:ext cx="9071100" cy="65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/>
              <a:t>Rover 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Power </a:t>
            </a:r>
            <a:r>
              <a:rPr lang="en-US" sz="3200">
                <a:solidFill>
                  <a:srgbClr val="000000"/>
                </a:solidFill>
              </a:rPr>
              <a:t>Budget</a:t>
            </a:r>
            <a:endParaRPr/>
          </a:p>
        </p:txBody>
      </p:sp>
      <p:sp>
        <p:nvSpPr>
          <p:cNvPr id="401" name="Google Shape;401;p32"/>
          <p:cNvSpPr txBox="1"/>
          <p:nvPr>
            <p:ph idx="1" type="body"/>
          </p:nvPr>
        </p:nvSpPr>
        <p:spPr>
          <a:xfrm>
            <a:off x="503237" y="1768475"/>
            <a:ext cx="9071100" cy="49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lang="en-US" sz="2400">
                <a:solidFill>
                  <a:srgbClr val="000000"/>
                </a:solidFill>
              </a:rPr>
              <a:t>List power consumption of all electrical components</a:t>
            </a:r>
            <a:endParaRPr sz="2400">
              <a:solidFill>
                <a:srgbClr val="000000"/>
              </a:solidFill>
            </a:endParaRPr>
          </a:p>
          <a:p>
            <a:pPr indent="-36195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❏"/>
            </a:pPr>
            <a:r>
              <a:rPr lang="en-US" sz="2000">
                <a:solidFill>
                  <a:srgbClr val="000000"/>
                </a:solidFill>
              </a:rPr>
              <a:t>All values are to be in watt-hours</a:t>
            </a:r>
            <a:endParaRPr sz="2000">
              <a:solidFill>
                <a:srgbClr val="000000"/>
              </a:solidFill>
            </a:endParaRPr>
          </a:p>
          <a:p>
            <a:pPr indent="-36195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❏"/>
            </a:pPr>
            <a:r>
              <a:rPr lang="en-US" sz="2000">
                <a:solidFill>
                  <a:srgbClr val="000000"/>
                </a:solidFill>
              </a:rPr>
              <a:t>Compare to capacity of battery in watt-hours</a:t>
            </a:r>
            <a:endParaRPr sz="2000">
              <a:solidFill>
                <a:srgbClr val="000000"/>
              </a:solidFill>
            </a:endParaRPr>
          </a:p>
          <a:p>
            <a:pPr indent="-38862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❏"/>
            </a:pPr>
            <a:r>
              <a:rPr lang="en-US" sz="2400">
                <a:solidFill>
                  <a:srgbClr val="000000"/>
                </a:solidFill>
              </a:rPr>
              <a:t>Identify how long </a:t>
            </a:r>
            <a:r>
              <a:rPr lang="en-US"/>
              <a:t>rover</a:t>
            </a:r>
            <a:r>
              <a:rPr lang="en-US" sz="2400">
                <a:solidFill>
                  <a:srgbClr val="000000"/>
                </a:solidFill>
              </a:rPr>
              <a:t> can operate on batteries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402" name="Google Shape;402;p32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g3489a92282f_0_69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Container 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Power</a:t>
            </a:r>
            <a:endParaRPr/>
          </a:p>
        </p:txBody>
      </p:sp>
      <p:sp>
        <p:nvSpPr>
          <p:cNvPr id="408" name="Google Shape;408;g3489a92282f_0_69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17500" lvl="0" marL="457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-US"/>
              <a:t>Battery selection description</a:t>
            </a:r>
            <a:endParaRPr/>
          </a:p>
          <a:p>
            <a:pPr indent="-317500" lvl="0" marL="457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-US"/>
              <a:t>Battery configuration (series/parallel/other)</a:t>
            </a:r>
            <a:endParaRPr/>
          </a:p>
          <a:p>
            <a:pPr indent="-355600" lvl="1" marL="914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Power capacity</a:t>
            </a:r>
            <a:endParaRPr/>
          </a:p>
          <a:p>
            <a:pPr indent="-355600" lvl="1" marL="914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Mounting method</a:t>
            </a:r>
            <a:endParaRPr/>
          </a:p>
          <a:p>
            <a:pPr indent="-355600" lvl="0" marL="457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Protection circuits</a:t>
            </a:r>
            <a:endParaRPr/>
          </a:p>
          <a:p>
            <a:pPr indent="-330200" lvl="1" marL="914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❏"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Short circuit</a:t>
            </a:r>
            <a:endParaRPr/>
          </a:p>
          <a:p>
            <a:pPr indent="-330200" lvl="1" marL="914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❏"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Over-discharge for lithium ion cells</a:t>
            </a:r>
            <a:endParaRPr/>
          </a:p>
        </p:txBody>
      </p:sp>
      <p:sp>
        <p:nvSpPr>
          <p:cNvPr id="409" name="Google Shape;409;g3489a92282f_0_69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/>
          <p:cNvSpPr txBox="1"/>
          <p:nvPr>
            <p:ph idx="1" type="subTitle"/>
          </p:nvPr>
        </p:nvSpPr>
        <p:spPr>
          <a:xfrm>
            <a:off x="1839925" y="442625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3200">
                <a:solidFill>
                  <a:schemeClr val="dk1"/>
                </a:solidFill>
              </a:rPr>
              <a:t>System Overview</a:t>
            </a:r>
            <a:endParaRPr sz="32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Presenter name here</a:t>
            </a:r>
            <a:endParaRPr/>
          </a:p>
        </p:txBody>
      </p:sp>
      <p:sp>
        <p:nvSpPr>
          <p:cNvPr id="65" name="Google Shape;65;p5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6" name="Google Shape;66;p5"/>
          <p:cNvSpPr txBox="1"/>
          <p:nvPr>
            <p:ph type="ctrTitle"/>
          </p:nvPr>
        </p:nvSpPr>
        <p:spPr>
          <a:xfrm>
            <a:off x="1154113" y="-1606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g3489a92282f_0_75"/>
          <p:cNvSpPr txBox="1"/>
          <p:nvPr>
            <p:ph type="title"/>
          </p:nvPr>
        </p:nvSpPr>
        <p:spPr>
          <a:xfrm>
            <a:off x="503237" y="301625"/>
            <a:ext cx="9071100" cy="65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/>
              <a:t>Container 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Power </a:t>
            </a:r>
            <a:r>
              <a:rPr lang="en-US" sz="3200">
                <a:solidFill>
                  <a:srgbClr val="000000"/>
                </a:solidFill>
              </a:rPr>
              <a:t>Budget</a:t>
            </a:r>
            <a:endParaRPr/>
          </a:p>
        </p:txBody>
      </p:sp>
      <p:sp>
        <p:nvSpPr>
          <p:cNvPr id="415" name="Google Shape;415;g3489a92282f_0_75"/>
          <p:cNvSpPr txBox="1"/>
          <p:nvPr>
            <p:ph idx="1" type="body"/>
          </p:nvPr>
        </p:nvSpPr>
        <p:spPr>
          <a:xfrm>
            <a:off x="503237" y="1768475"/>
            <a:ext cx="9071100" cy="49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lang="en-US" sz="2400">
                <a:solidFill>
                  <a:srgbClr val="000000"/>
                </a:solidFill>
              </a:rPr>
              <a:t>List power consumption of all electrical components</a:t>
            </a:r>
            <a:endParaRPr sz="2400">
              <a:solidFill>
                <a:srgbClr val="000000"/>
              </a:solidFill>
            </a:endParaRPr>
          </a:p>
          <a:p>
            <a:pPr indent="-36195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❏"/>
            </a:pPr>
            <a:r>
              <a:rPr lang="en-US" sz="2000">
                <a:solidFill>
                  <a:srgbClr val="000000"/>
                </a:solidFill>
              </a:rPr>
              <a:t>All values are to be in watt-hours</a:t>
            </a:r>
            <a:endParaRPr sz="2000">
              <a:solidFill>
                <a:srgbClr val="000000"/>
              </a:solidFill>
            </a:endParaRPr>
          </a:p>
          <a:p>
            <a:pPr indent="-36195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❏"/>
            </a:pPr>
            <a:r>
              <a:rPr lang="en-US" sz="2000">
                <a:solidFill>
                  <a:srgbClr val="000000"/>
                </a:solidFill>
              </a:rPr>
              <a:t>Compare to capacity of battery in watt-hours</a:t>
            </a:r>
            <a:endParaRPr sz="2000">
              <a:solidFill>
                <a:srgbClr val="000000"/>
              </a:solidFill>
            </a:endParaRPr>
          </a:p>
          <a:p>
            <a:pPr indent="-38862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❏"/>
            </a:pPr>
            <a:r>
              <a:rPr lang="en-US" sz="2400">
                <a:solidFill>
                  <a:srgbClr val="000000"/>
                </a:solidFill>
              </a:rPr>
              <a:t>Identify how long </a:t>
            </a:r>
            <a:r>
              <a:rPr lang="en-US"/>
              <a:t>rover</a:t>
            </a:r>
            <a:r>
              <a:rPr lang="en-US" sz="2400">
                <a:solidFill>
                  <a:srgbClr val="000000"/>
                </a:solidFill>
              </a:rPr>
              <a:t> can operate on batteries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416" name="Google Shape;416;g3489a92282f_0_75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g27547297343_0_205"/>
          <p:cNvSpPr txBox="1"/>
          <p:nvPr>
            <p:ph type="title"/>
          </p:nvPr>
        </p:nvSpPr>
        <p:spPr>
          <a:xfrm>
            <a:off x="343628" y="3161218"/>
            <a:ext cx="9393300" cy="1237200"/>
          </a:xfrm>
          <a:prstGeom prst="rect">
            <a:avLst/>
          </a:prstGeom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Software</a:t>
            </a:r>
            <a:endParaRPr/>
          </a:p>
        </p:txBody>
      </p:sp>
      <p:sp>
        <p:nvSpPr>
          <p:cNvPr id="424" name="Google Shape;424;g27547297343_0_205"/>
          <p:cNvSpPr txBox="1"/>
          <p:nvPr>
            <p:ph idx="12" type="sldNum"/>
          </p:nvPr>
        </p:nvSpPr>
        <p:spPr>
          <a:xfrm>
            <a:off x="9340296" y="6853777"/>
            <a:ext cx="604800" cy="578400"/>
          </a:xfrm>
          <a:prstGeom prst="rect">
            <a:avLst/>
          </a:prstGeom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g27547297343_0_213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Rover Software </a:t>
            </a:r>
            <a:r>
              <a:rPr lang="en-US"/>
              <a:t>Changes Since PDR</a:t>
            </a:r>
            <a:endParaRPr/>
          </a:p>
        </p:txBody>
      </p:sp>
      <p:sp>
        <p:nvSpPr>
          <p:cNvPr id="432" name="Google Shape;432;g27547297343_0_213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❏"/>
            </a:pPr>
            <a:r>
              <a:rPr lang="en-US">
                <a:solidFill>
                  <a:schemeClr val="dk1"/>
                </a:solidFill>
              </a:rPr>
              <a:t>Identify all design changes since PDR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3000"/>
              </a:lnSpc>
              <a:spcBef>
                <a:spcPts val="1400"/>
              </a:spcBef>
              <a:spcAft>
                <a:spcPts val="140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33" name="Google Shape;433;g27547297343_0_213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34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>
                <a:highlight>
                  <a:schemeClr val="lt1"/>
                </a:highlight>
              </a:rPr>
              <a:t>Rover 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Software Design</a:t>
            </a:r>
            <a:endParaRPr/>
          </a:p>
        </p:txBody>
      </p:sp>
      <p:sp>
        <p:nvSpPr>
          <p:cNvPr id="439" name="Google Shape;439;p34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lang="en-US"/>
              <a:t>Software development environment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Flow Chart of software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Identify software states and how software transitions to each state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Power up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Integration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Launch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Deployment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Landing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Ground operation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lang="en-US"/>
              <a:t>Commanding</a:t>
            </a:r>
            <a:endParaRPr/>
          </a:p>
        </p:txBody>
      </p:sp>
      <p:sp>
        <p:nvSpPr>
          <p:cNvPr id="440" name="Google Shape;440;p34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g3489a92282f_0_81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Container Software Changes Since PDR</a:t>
            </a:r>
            <a:endParaRPr/>
          </a:p>
        </p:txBody>
      </p:sp>
      <p:sp>
        <p:nvSpPr>
          <p:cNvPr id="448" name="Google Shape;448;g3489a92282f_0_81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❏"/>
            </a:pPr>
            <a:r>
              <a:rPr lang="en-US">
                <a:solidFill>
                  <a:schemeClr val="dk1"/>
                </a:solidFill>
              </a:rPr>
              <a:t>Identify all design changes since PDR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3000"/>
              </a:lnSpc>
              <a:spcBef>
                <a:spcPts val="1400"/>
              </a:spcBef>
              <a:spcAft>
                <a:spcPts val="140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49" name="Google Shape;449;g3489a92282f_0_81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g3489a92282f_0_89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>
                <a:highlight>
                  <a:schemeClr val="lt1"/>
                </a:highlight>
              </a:rPr>
              <a:t>Container</a:t>
            </a:r>
            <a:r>
              <a:rPr lang="en-US">
                <a:highlight>
                  <a:schemeClr val="lt1"/>
                </a:highlight>
              </a:rPr>
              <a:t> 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Software Design</a:t>
            </a:r>
            <a:endParaRPr/>
          </a:p>
        </p:txBody>
      </p:sp>
      <p:sp>
        <p:nvSpPr>
          <p:cNvPr id="455" name="Google Shape;455;g3489a92282f_0_89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lang="en-US"/>
              <a:t>Software development environment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Flow Chart of software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Identify software states and how software transitions to each state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Power up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Integration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Launch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Deployment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Landing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Ground operation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lang="en-US"/>
              <a:t>Commanding</a:t>
            </a:r>
            <a:endParaRPr/>
          </a:p>
        </p:txBody>
      </p:sp>
      <p:sp>
        <p:nvSpPr>
          <p:cNvPr id="456" name="Google Shape;456;g3489a92282f_0_89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g3489a92282f_0_95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Software Development Plan</a:t>
            </a:r>
            <a:endParaRPr/>
          </a:p>
        </p:txBody>
      </p:sp>
      <p:sp>
        <p:nvSpPr>
          <p:cNvPr id="464" name="Google Shape;464;g3489a92282f_0_95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Describe software tools used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Describe software development process</a:t>
            </a:r>
            <a:endParaRPr/>
          </a:p>
        </p:txBody>
      </p:sp>
      <p:sp>
        <p:nvSpPr>
          <p:cNvPr id="465" name="Google Shape;465;g3489a92282f_0_95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35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>
                <a:highlight>
                  <a:schemeClr val="lt1"/>
                </a:highlight>
              </a:rPr>
              <a:t>Rover 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Integration</a:t>
            </a:r>
            <a:endParaRPr/>
          </a:p>
        </p:txBody>
      </p:sp>
      <p:sp>
        <p:nvSpPr>
          <p:cNvPr id="471" name="Google Shape;471;p35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lang="en-US"/>
              <a:t>Describe how the rover is stowed in the container and then integrated into the rocket</a:t>
            </a:r>
            <a:endParaRPr/>
          </a:p>
        </p:txBody>
      </p:sp>
      <p:sp>
        <p:nvSpPr>
          <p:cNvPr id="472" name="Google Shape;472;p35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8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g2e859b1ad1a_0_40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Ground Station Description</a:t>
            </a:r>
            <a:endParaRPr/>
          </a:p>
        </p:txBody>
      </p:sp>
      <p:sp>
        <p:nvSpPr>
          <p:cNvPr id="480" name="Google Shape;480;g2e859b1ad1a_0_40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en-US"/>
              <a:t>Describe ground station design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/>
              <a:t>Show Block diagram</a:t>
            </a:r>
            <a:endParaRPr/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481" name="Google Shape;481;g2e859b1ad1a_0_40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7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g13bf22b209f_0_287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Ground Station Telemetry Receive Radio</a:t>
            </a:r>
            <a:endParaRPr/>
          </a:p>
        </p:txBody>
      </p:sp>
      <p:sp>
        <p:nvSpPr>
          <p:cNvPr id="489" name="Google Shape;489;g13bf22b209f_0_287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en-US"/>
              <a:t>Describe ground station radio selection</a:t>
            </a:r>
            <a:endParaRPr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-US" sz="2000">
                <a:solidFill>
                  <a:srgbClr val="000000"/>
                </a:solidFill>
              </a:rPr>
              <a:t>Radio </a:t>
            </a:r>
            <a:r>
              <a:rPr lang="en-US"/>
              <a:t>model</a:t>
            </a:r>
            <a:endParaRPr sz="2000">
              <a:solidFill>
                <a:srgbClr val="000000"/>
              </a:solidFill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-US"/>
              <a:t>frequency</a:t>
            </a:r>
            <a:endParaRPr sz="2000">
              <a:solidFill>
                <a:srgbClr val="000000"/>
              </a:solidFill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-US"/>
              <a:t>power</a:t>
            </a:r>
            <a:endParaRPr sz="2000">
              <a:solidFill>
                <a:srgbClr val="000000"/>
              </a:solidFill>
            </a:endParaRPr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490" name="Google Shape;490;g13bf22b209f_0_287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6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Mission Summary</a:t>
            </a:r>
            <a:endParaRPr/>
          </a:p>
        </p:txBody>
      </p:sp>
      <p:sp>
        <p:nvSpPr>
          <p:cNvPr id="72" name="Google Shape;72;p6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Overview of mission objectives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Include any external objectives</a:t>
            </a:r>
            <a:endParaRPr/>
          </a:p>
        </p:txBody>
      </p:sp>
      <p:sp>
        <p:nvSpPr>
          <p:cNvPr id="73" name="Google Shape;73;p6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6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g2e859b1ad1a_0_48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Ground Station Antenna</a:t>
            </a:r>
            <a:endParaRPr/>
          </a:p>
        </p:txBody>
      </p:sp>
      <p:sp>
        <p:nvSpPr>
          <p:cNvPr id="498" name="Google Shape;498;g2e859b1ad1a_0_48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en-US"/>
              <a:t>Describe ground station antenna selection</a:t>
            </a:r>
            <a:endParaRPr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-US"/>
              <a:t>Model or custom made</a:t>
            </a:r>
            <a:endParaRPr sz="2000">
              <a:solidFill>
                <a:srgbClr val="000000"/>
              </a:solidFill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-US"/>
              <a:t>frequency</a:t>
            </a:r>
            <a:endParaRPr sz="2000">
              <a:solidFill>
                <a:srgbClr val="000000"/>
              </a:solidFill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-US"/>
              <a:t>radiation pattern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/>
              <a:t>gain</a:t>
            </a:r>
            <a:endParaRPr/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499" name="Google Shape;499;g2e859b1ad1a_0_48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5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g13bf22b209f_0_296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Ground Station </a:t>
            </a:r>
            <a:r>
              <a:rPr lang="en-US"/>
              <a:t>Software</a:t>
            </a:r>
            <a:endParaRPr/>
          </a:p>
        </p:txBody>
      </p:sp>
      <p:sp>
        <p:nvSpPr>
          <p:cNvPr id="507" name="Google Shape;507;g13bf22b209f_0_296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/>
              <a:t>Describe software development environment</a:t>
            </a:r>
            <a:endParaRPr/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/>
              <a:t>Software flow chart</a:t>
            </a:r>
            <a:endParaRPr/>
          </a:p>
        </p:txBody>
      </p:sp>
      <p:sp>
        <p:nvSpPr>
          <p:cNvPr id="508" name="Google Shape;508;g13bf22b209f_0_296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4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g3489a92282f_0_103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Rover Command Station Description</a:t>
            </a:r>
            <a:endParaRPr/>
          </a:p>
        </p:txBody>
      </p:sp>
      <p:sp>
        <p:nvSpPr>
          <p:cNvPr id="516" name="Google Shape;516;g3489a92282f_0_103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en-US"/>
              <a:t>Describe ground station design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/>
              <a:t>Show Block diagram</a:t>
            </a:r>
            <a:endParaRPr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-US" sz="2000">
                <a:solidFill>
                  <a:srgbClr val="000000"/>
                </a:solidFill>
              </a:rPr>
              <a:t>How is command initiated.</a:t>
            </a:r>
            <a:endParaRPr sz="2000">
              <a:solidFill>
                <a:srgbClr val="000000"/>
              </a:solidFill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-US" sz="2000">
                <a:solidFill>
                  <a:srgbClr val="000000"/>
                </a:solidFill>
              </a:rPr>
              <a:t>How is image captured.</a:t>
            </a:r>
            <a:endParaRPr sz="2000">
              <a:solidFill>
                <a:srgbClr val="000000"/>
              </a:solidFill>
            </a:endParaRPr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517" name="Google Shape;517;g3489a92282f_0_103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g3489a92282f_0_111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Rover Command Station Radio</a:t>
            </a:r>
            <a:endParaRPr/>
          </a:p>
        </p:txBody>
      </p:sp>
      <p:sp>
        <p:nvSpPr>
          <p:cNvPr id="525" name="Google Shape;525;g3489a92282f_0_111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en-US"/>
              <a:t>Describe ground station radio selection</a:t>
            </a:r>
            <a:endParaRPr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-US" sz="2000">
                <a:solidFill>
                  <a:srgbClr val="000000"/>
                </a:solidFill>
              </a:rPr>
              <a:t>Radio </a:t>
            </a:r>
            <a:r>
              <a:rPr lang="en-US"/>
              <a:t>model</a:t>
            </a:r>
            <a:endParaRPr sz="2000">
              <a:solidFill>
                <a:srgbClr val="000000"/>
              </a:solidFill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-US"/>
              <a:t>frequency</a:t>
            </a:r>
            <a:endParaRPr sz="2000">
              <a:solidFill>
                <a:srgbClr val="000000"/>
              </a:solidFill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-US"/>
              <a:t>power</a:t>
            </a:r>
            <a:endParaRPr sz="2000">
              <a:solidFill>
                <a:srgbClr val="000000"/>
              </a:solidFill>
            </a:endParaRPr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526" name="Google Shape;526;g3489a92282f_0_111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2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g3489a92282f_0_119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Rover Command Station Antenna</a:t>
            </a:r>
            <a:endParaRPr/>
          </a:p>
        </p:txBody>
      </p:sp>
      <p:sp>
        <p:nvSpPr>
          <p:cNvPr id="534" name="Google Shape;534;g3489a92282f_0_119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en-US"/>
              <a:t>Describe ground station antenna selection</a:t>
            </a:r>
            <a:endParaRPr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-US"/>
              <a:t>Model or custom made</a:t>
            </a:r>
            <a:endParaRPr sz="2000">
              <a:solidFill>
                <a:srgbClr val="000000"/>
              </a:solidFill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-US"/>
              <a:t>frequency</a:t>
            </a:r>
            <a:endParaRPr sz="2000">
              <a:solidFill>
                <a:srgbClr val="000000"/>
              </a:solidFill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-US"/>
              <a:t>radiation pattern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/>
              <a:t>gain</a:t>
            </a:r>
            <a:endParaRPr/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535" name="Google Shape;535;g3489a92282f_0_119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g3489a92282f_0_127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Rover Command Station Software</a:t>
            </a:r>
            <a:endParaRPr/>
          </a:p>
        </p:txBody>
      </p:sp>
      <p:sp>
        <p:nvSpPr>
          <p:cNvPr id="543" name="Google Shape;543;g3489a92282f_0_127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/>
              <a:t>Describe software development environment</a:t>
            </a:r>
            <a:endParaRPr/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/>
              <a:t>Software flow chart</a:t>
            </a:r>
            <a:endParaRPr/>
          </a:p>
        </p:txBody>
      </p:sp>
      <p:sp>
        <p:nvSpPr>
          <p:cNvPr id="544" name="Google Shape;544;g3489a92282f_0_127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38"/>
          <p:cNvSpPr txBox="1"/>
          <p:nvPr>
            <p:ph idx="1" type="subTitle"/>
          </p:nvPr>
        </p:nvSpPr>
        <p:spPr>
          <a:xfrm>
            <a:off x="1839913" y="2903525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Testing</a:t>
            </a:r>
            <a:endParaRPr/>
          </a:p>
        </p:txBody>
      </p:sp>
      <p:sp>
        <p:nvSpPr>
          <p:cNvPr id="550" name="Google Shape;550;p38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54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p39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Rover 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Testing</a:t>
            </a:r>
            <a:endParaRPr/>
          </a:p>
        </p:txBody>
      </p:sp>
      <p:sp>
        <p:nvSpPr>
          <p:cNvPr id="556" name="Google Shape;556;p39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Describe testing of </a:t>
            </a:r>
            <a:r>
              <a:rPr lang="en-US"/>
              <a:t>rover</a:t>
            </a: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subsystems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Describe testing during subsystem integration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Describe functional testing of completed </a:t>
            </a:r>
            <a:r>
              <a:rPr lang="en-US">
                <a:highlight>
                  <a:schemeClr val="lt1"/>
                </a:highlight>
              </a:rPr>
              <a:t>rover</a:t>
            </a:r>
            <a:endParaRPr b="0" i="0" sz="2400" u="none" cap="none" strike="noStrike">
              <a:solidFill>
                <a:srgbClr val="000000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rgbClr val="FFFF00"/>
              </a:highlight>
            </a:endParaRPr>
          </a:p>
        </p:txBody>
      </p:sp>
      <p:sp>
        <p:nvSpPr>
          <p:cNvPr id="557" name="Google Shape;557;p39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6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40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Rocket Testing</a:t>
            </a:r>
            <a:endParaRPr/>
          </a:p>
        </p:txBody>
      </p:sp>
      <p:sp>
        <p:nvSpPr>
          <p:cNvPr id="563" name="Google Shape;563;p40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Describe testing of rocket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Parachute deployment testing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Payload deployment testing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Flight test</a:t>
            </a:r>
            <a:endParaRPr/>
          </a:p>
        </p:txBody>
      </p:sp>
      <p:sp>
        <p:nvSpPr>
          <p:cNvPr id="564" name="Google Shape;564;p40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68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p41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Flight Operations</a:t>
            </a:r>
            <a:endParaRPr/>
          </a:p>
        </p:txBody>
      </p:sp>
      <p:sp>
        <p:nvSpPr>
          <p:cNvPr id="570" name="Google Shape;570;p41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Describe procedures during launch day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Rocket preparation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lang="en-US"/>
              <a:t>Rover</a:t>
            </a: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p</a:t>
            </a: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reparation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lang="en-US"/>
              <a:t>Rover</a:t>
            </a: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integration into rocket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Preparations at the launch pad</a:t>
            </a:r>
            <a:endParaRPr/>
          </a:p>
          <a:p>
            <a:pPr indent="0" lvl="0" marL="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rgbClr val="FFFF00"/>
              </a:highlight>
            </a:endParaRPr>
          </a:p>
        </p:txBody>
      </p:sp>
      <p:sp>
        <p:nvSpPr>
          <p:cNvPr id="571" name="Google Shape;571;p41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7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System Requirement Summary</a:t>
            </a:r>
            <a:endParaRPr/>
          </a:p>
        </p:txBody>
      </p:sp>
      <p:sp>
        <p:nvSpPr>
          <p:cNvPr id="79" name="Google Shape;79;p7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Overview of system (mission) level requirements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○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 bullets or table to demonstrate understanding of requirements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○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Include requirements for the rover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○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Include requirements for the rocket</a:t>
            </a:r>
            <a:endParaRPr/>
          </a:p>
        </p:txBody>
      </p:sp>
      <p:sp>
        <p:nvSpPr>
          <p:cNvPr id="80" name="Google Shape;80;p7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81" name="Google Shape;81;p7"/>
          <p:cNvGraphicFramePr/>
          <p:nvPr/>
        </p:nvGraphicFramePr>
        <p:xfrm>
          <a:off x="1227813" y="49629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{519B907B-F823-4C2A-9B1E-FD99073639AC}</a:tableStyleId>
              </a:tblPr>
              <a:tblGrid>
                <a:gridCol w="3822250"/>
                <a:gridCol w="1029775"/>
                <a:gridCol w="33235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Requirement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Comply?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Comments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Payload must be deployed at apogee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Yes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we achieved this by …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Descent rate &lt; 15 feet/sec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Yes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Parachute sized …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Payload shall measure altitude …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Yes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Compliant design described in payload section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82" name="Google Shape;82;p7"/>
          <p:cNvSpPr txBox="1"/>
          <p:nvPr/>
        </p:nvSpPr>
        <p:spPr>
          <a:xfrm>
            <a:off x="1382950" y="4521175"/>
            <a:ext cx="87099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Sample of a partial requirements compliance table</a:t>
            </a:r>
            <a:endParaRPr sz="1800"/>
          </a:p>
        </p:txBody>
      </p:sp>
    </p:spTree>
  </p:cSld>
  <p:clrMapOvr>
    <a:masterClrMapping/>
  </p:clrMapOvr>
  <p:transition spd="med">
    <p:fade thruBlk="1"/>
  </p:transition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42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Program Schedule</a:t>
            </a:r>
            <a:endParaRPr/>
          </a:p>
        </p:txBody>
      </p:sp>
      <p:sp>
        <p:nvSpPr>
          <p:cNvPr id="577" name="Google Shape;577;p42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81000" lvl="0" marL="4572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❏"/>
            </a:pPr>
            <a:r>
              <a:rPr lang="en-US">
                <a:solidFill>
                  <a:schemeClr val="dk1"/>
                </a:solidFill>
              </a:rPr>
              <a:t>Show a Gantt chart schedule of the complete development cycle up to contest date</a:t>
            </a:r>
            <a:endParaRPr>
              <a:solidFill>
                <a:schemeClr val="dk1"/>
              </a:solidFill>
            </a:endParaRPr>
          </a:p>
          <a:p>
            <a:pPr indent="-381000" lvl="1" marL="9144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❏"/>
            </a:pPr>
            <a:r>
              <a:rPr lang="en-US">
                <a:solidFill>
                  <a:schemeClr val="dk1"/>
                </a:solidFill>
              </a:rPr>
              <a:t>Component and service schedule</a:t>
            </a:r>
            <a:endParaRPr>
              <a:solidFill>
                <a:srgbClr val="595959"/>
              </a:solidFill>
            </a:endParaRPr>
          </a:p>
          <a:p>
            <a:pPr indent="-381000" lvl="1" marL="9144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❏"/>
            </a:pPr>
            <a:r>
              <a:rPr lang="en-US">
                <a:solidFill>
                  <a:schemeClr val="dk1"/>
                </a:solidFill>
              </a:rPr>
              <a:t>When components are bought and lead times for components</a:t>
            </a:r>
            <a:endParaRPr>
              <a:solidFill>
                <a:srgbClr val="595959"/>
              </a:solidFill>
            </a:endParaRPr>
          </a:p>
          <a:p>
            <a:pPr indent="-381000" lvl="1" marL="9144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❏"/>
            </a:pPr>
            <a:r>
              <a:rPr lang="en-US">
                <a:solidFill>
                  <a:schemeClr val="dk1"/>
                </a:solidFill>
              </a:rPr>
              <a:t>Services required (contract machining, PCB, etc.)</a:t>
            </a:r>
            <a:endParaRPr/>
          </a:p>
        </p:txBody>
      </p:sp>
      <p:sp>
        <p:nvSpPr>
          <p:cNvPr id="578" name="Google Shape;578;p42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82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Google Shape;583;p43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Program Budget</a:t>
            </a:r>
            <a:endParaRPr/>
          </a:p>
        </p:txBody>
      </p:sp>
      <p:sp>
        <p:nvSpPr>
          <p:cNvPr id="584" name="Google Shape;584;p43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Show budget for all parts of the program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❏"/>
            </a:pPr>
            <a:r>
              <a:rPr lang="en-US"/>
              <a:t>Rover components</a:t>
            </a:r>
            <a:endParaRPr/>
          </a:p>
          <a:p>
            <a:pPr indent="-32385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SzPts val="1400"/>
              <a:buChar char="❏"/>
            </a:pPr>
            <a:r>
              <a:rPr lang="en-US"/>
              <a:t>Rocket components</a:t>
            </a:r>
            <a:endParaRPr/>
          </a:p>
          <a:p>
            <a:pPr indent="-32385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SzPts val="1400"/>
              <a:buChar char="❏"/>
            </a:pPr>
            <a:r>
              <a:rPr lang="en-US"/>
              <a:t>Services</a:t>
            </a:r>
            <a:endParaRPr/>
          </a:p>
          <a:p>
            <a:pPr indent="-32385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SzPts val="1400"/>
              <a:buChar char="❏"/>
            </a:pPr>
            <a:r>
              <a:rPr lang="en-US"/>
              <a:t>Travel expenses</a:t>
            </a:r>
            <a:endParaRPr/>
          </a:p>
        </p:txBody>
      </p:sp>
      <p:sp>
        <p:nvSpPr>
          <p:cNvPr id="585" name="Google Shape;585;p43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89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44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Summary</a:t>
            </a:r>
            <a:endParaRPr/>
          </a:p>
        </p:txBody>
      </p:sp>
      <p:sp>
        <p:nvSpPr>
          <p:cNvPr id="591" name="Google Shape;591;p44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Describe state of development efforts, any accomplishments, issues, and way forward</a:t>
            </a:r>
            <a:endParaRPr/>
          </a:p>
        </p:txBody>
      </p:sp>
      <p:sp>
        <p:nvSpPr>
          <p:cNvPr id="592" name="Google Shape;592;p44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96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45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-431800" lvl="0" marL="4572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❏"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Instructions</a:t>
            </a:r>
            <a:endParaRPr/>
          </a:p>
        </p:txBody>
      </p:sp>
      <p:sp>
        <p:nvSpPr>
          <p:cNvPr id="598" name="Google Shape;598;p45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Slides are a template describing information needed.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Each section can be expanded into more slides as needed. Don't try cramming each listed topic on the same slide.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Place team/school logo in the top left corner.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Put page numbers on the slides.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Formatting and background can be customized. This document is distributed as PDF to force you to make your own.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 not include animations or videos as reviewers may not have compatible software.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Submit </a:t>
            </a:r>
            <a:r>
              <a:rPr lang="en-US"/>
              <a:t>C</a:t>
            </a: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DR in pdf format for maximum compatibility.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 not include this slide in the presentation. Yes, some one will.</a:t>
            </a:r>
            <a:endParaRPr/>
          </a:p>
        </p:txBody>
      </p:sp>
      <p:sp>
        <p:nvSpPr>
          <p:cNvPr id="599" name="Google Shape;599;p45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03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g37a33ed23e2_0_4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/>
              <a:t>Example Concept of Operations (1 of 2)</a:t>
            </a:r>
            <a:endParaRPr/>
          </a:p>
        </p:txBody>
      </p:sp>
      <p:sp>
        <p:nvSpPr>
          <p:cNvPr id="605" name="Google Shape;605;g37a33ed23e2_0_4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606" name="Google Shape;606;g37a33ed23e2_0_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82713" y="1617663"/>
            <a:ext cx="7315200" cy="43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607" name="Google Shape;607;g37a33ed23e2_0_4"/>
          <p:cNvSpPr txBox="1"/>
          <p:nvPr/>
        </p:nvSpPr>
        <p:spPr>
          <a:xfrm>
            <a:off x="1502625" y="6276450"/>
            <a:ext cx="85902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From a different competition</a:t>
            </a:r>
            <a:endParaRPr sz="2400"/>
          </a:p>
        </p:txBody>
      </p:sp>
    </p:spTree>
  </p:cSld>
  <p:clrMapOvr>
    <a:masterClrMapping/>
  </p:clrMapOvr>
  <p:transition spd="med">
    <p:fade thruBlk="1"/>
  </p:transition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1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g37a33ed23e2_0_37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/>
              <a:t>Example Concept of Operations (2 of 2)</a:t>
            </a:r>
            <a:endParaRPr/>
          </a:p>
        </p:txBody>
      </p:sp>
      <p:sp>
        <p:nvSpPr>
          <p:cNvPr id="613" name="Google Shape;613;g37a33ed23e2_0_37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14" name="Google Shape;614;g37a33ed23e2_0_37"/>
          <p:cNvSpPr txBox="1"/>
          <p:nvPr/>
        </p:nvSpPr>
        <p:spPr>
          <a:xfrm>
            <a:off x="1502625" y="6276450"/>
            <a:ext cx="85902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From a different competition</a:t>
            </a:r>
            <a:endParaRPr sz="2400"/>
          </a:p>
        </p:txBody>
      </p:sp>
      <p:pic>
        <p:nvPicPr>
          <p:cNvPr id="615" name="Google Shape;615;g37a33ed23e2_0_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1225" y="1208975"/>
            <a:ext cx="8594375" cy="4987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8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Changes since PDR</a:t>
            </a:r>
            <a:endParaRPr/>
          </a:p>
        </p:txBody>
      </p:sp>
      <p:sp>
        <p:nvSpPr>
          <p:cNvPr id="90" name="Google Shape;90;p8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-US"/>
              <a:t>Identify all changes since PDR in overall design</a:t>
            </a:r>
            <a:endParaRPr/>
          </a:p>
        </p:txBody>
      </p:sp>
      <p:sp>
        <p:nvSpPr>
          <p:cNvPr id="91" name="Google Shape;91;p8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 txBox="1"/>
          <p:nvPr>
            <p:ph type="title"/>
          </p:nvPr>
        </p:nvSpPr>
        <p:spPr>
          <a:xfrm>
            <a:off x="503237" y="301625"/>
            <a:ext cx="9069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System Level </a:t>
            </a:r>
            <a:r>
              <a:rPr lang="en-US"/>
              <a:t>Design</a:t>
            </a:r>
            <a:endParaRPr/>
          </a:p>
        </p:txBody>
      </p:sp>
      <p:sp>
        <p:nvSpPr>
          <p:cNvPr id="97" name="Google Shape;97;p9"/>
          <p:cNvSpPr txBox="1"/>
          <p:nvPr>
            <p:ph idx="1" type="body"/>
          </p:nvPr>
        </p:nvSpPr>
        <p:spPr>
          <a:xfrm>
            <a:off x="503237" y="1768475"/>
            <a:ext cx="8888100" cy="49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Present </a:t>
            </a:r>
            <a:r>
              <a:rPr lang="en-US"/>
              <a:t>selected overall design</a:t>
            </a: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concept</a:t>
            </a:r>
            <a:endParaRPr/>
          </a:p>
          <a:p>
            <a:pPr indent="-30353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Configurations of rocket and rover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-US"/>
              <a:t>This is a overview of the design concept</a:t>
            </a:r>
            <a:endParaRPr/>
          </a:p>
          <a:p>
            <a:pPr indent="0" lvl="0" marL="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7227887" y="6886575"/>
            <a:ext cx="2346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