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6" roundtripDataSignature="AMtx7migeVJJoyhxx4UN2l9/rIdnzlmT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customschemas.google.com/relationships/presentationmetadata" Target="metadata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1371600" y="763587"/>
            <a:ext cx="5027612" cy="37703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77875" y="4776787"/>
            <a:ext cx="621665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398962" y="0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4" type="sldNum"/>
          </p:nvPr>
        </p:nvSpPr>
        <p:spPr>
          <a:xfrm>
            <a:off x="4398962" y="9555162"/>
            <a:ext cx="3371850" cy="5016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7" name="Google Shape;167;p1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1" name="Google Shape;181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8" name="Google Shape;188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5" name="Google Shape;195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2" name="Google Shape;202;p1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9" name="Google Shape;209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6" name="Google Shape;216;p2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23" name="Google Shape;223;p2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0" name="Google Shape;230;p2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37" name="Google Shape;237;p22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9" name="Google Shape;239;p22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6" name="Google Shape;246;p2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53" name="Google Shape;253;p2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4" name="Google Shape;254;p2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p2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8d2d3b403f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62" name="Google Shape;262;g8d2d3b403f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3" name="Google Shape;263;g8d2d3b403f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g8d2d3b403f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71" name="Google Shape;271;p2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Google Shape;272;p2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3" name="Google Shape;273;p2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80" name="Google Shape;280;p2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Google Shape;281;p2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2" name="Google Shape;282;p2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3bf22b209f_0_0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89" name="Google Shape;289;g13bf22b209f_0_0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g13bf22b209f_0_0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1" name="Google Shape;291;g13bf22b209f_0_0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3bf22b209f_0_5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7" name="Google Shape;297;g13bf22b209f_0_5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7547297343_0_19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04" name="Google Shape;304;g27547297343_0_19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5" name="Google Shape;305;g27547297343_0_19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6" name="Google Shape;306;g27547297343_0_19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3bf22b209f_0_10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3" name="Google Shape;313;g13bf22b209f_0_10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13bf22b209f_0_15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0" name="Google Shape;320;g13bf22b209f_0_15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7547297343_0_6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7" name="Google Shape;327;g27547297343_0_68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7547297343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4" name="Google Shape;334;g27547297343_0_0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7547297343_0_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1" name="Google Shape;341;g27547297343_0_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7547297343_0_1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48" name="Google Shape;348;g27547297343_0_1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9" name="Google Shape;349;g27547297343_0_1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0" name="Google Shape;350;g27547297343_0_1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13bf22b209f_0_224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57" name="Google Shape;357;g13bf22b209f_0_224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8" name="Google Shape;358;g13bf22b209f_0_224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9" name="Google Shape;359;g13bf22b209f_0_224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6" name="Google Shape;366;p3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3" name="Google Shape;373;p3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0" name="Google Shape;380;p3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27547297343_0_1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7" name="Google Shape;387;g27547297343_0_1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27547297343_0_12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4" name="Google Shape;394;g27547297343_0_12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7547297343_0_1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1" name="Google Shape;401;g27547297343_0_13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27547297343_0_205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08" name="Google Shape;408;g27547297343_0_205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27547297343_0_205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g27547297343_0_205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27547297343_0_213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16" name="Google Shape;416;g27547297343_0_213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7" name="Google Shape;417;g27547297343_0_213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8" name="Google Shape;418;g27547297343_0_213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5" name="Google Shape;425;p3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27547297343_0_18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32" name="Google Shape;432;g27547297343_0_18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7547297343_0_221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39" name="Google Shape;439;g27547297343_0_221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27547297343_0_221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g27547297343_0_221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48" name="Google Shape;448;p3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13bf22b209f_0_287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55" name="Google Shape;455;g13bf22b209f_0_287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56" name="Google Shape;456;g13bf22b209f_0_287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7" name="Google Shape;457;g13bf22b209f_0_287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13bf22b209f_0_296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464" name="Google Shape;464;g13bf22b209f_0_296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65" name="Google Shape;465;g13bf22b209f_0_296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6" name="Google Shape;466;g13bf22b209f_0_296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3" name="Google Shape;473;p38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79" name="Google Shape;479;p3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86" name="Google Shape;486;p40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93" name="Google Shape;493;p41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00" name="Google Shape;500;p42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07" name="Google Shape;507;p43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14" name="Google Shape;514;p44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21" name="Google Shape;521;p45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2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371600" y="763587"/>
            <a:ext cx="5027700" cy="3770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777875" y="4776787"/>
            <a:ext cx="62166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 txBox="1"/>
          <p:nvPr>
            <p:ph idx="3" type="sldNum"/>
          </p:nvPr>
        </p:nvSpPr>
        <p:spPr>
          <a:xfrm>
            <a:off x="4398962" y="9555162"/>
            <a:ext cx="3372000" cy="50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47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47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7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6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61" name="Google Shape;61;p5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7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57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65" name="Google Shape;65;p57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6" name="Google Shape;66;p57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67" name="Google Shape;67;p5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8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70" name="Google Shape;70;p5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9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73" name="Google Shape;73;p59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4" name="Google Shape;74;p5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8"/>
          <p:cNvSpPr txBox="1"/>
          <p:nvPr>
            <p:ph type="title"/>
          </p:nvPr>
        </p:nvSpPr>
        <p:spPr>
          <a:xfrm>
            <a:off x="503237" y="301625"/>
            <a:ext cx="9069387" cy="657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4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Char char="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SzPts val="1400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8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8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8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3bf22b209f_0_52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31" name="Google Shape;31;g13bf22b209f_0_5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38" name="Google Shape;38;p50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9" name="Google Shape;39;p5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1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2" name="Google Shape;42;p51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43" name="Google Shape;43;p5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2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46" name="Google Shape;46;p5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3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9" name="Google Shape;49;p53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0" name="Google Shape;50;p53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1" name="Google Shape;51;p5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4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4" name="Google Shape;54;p5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5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57" name="Google Shape;57;p55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8" name="Google Shape;58;p5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6"/>
          <p:cNvSpPr txBox="1"/>
          <p:nvPr>
            <p:ph type="title"/>
          </p:nvPr>
        </p:nvSpPr>
        <p:spPr>
          <a:xfrm>
            <a:off x="503237" y="301625"/>
            <a:ext cx="9069387" cy="657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3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Char char="❏"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6"/>
          <p:cNvSpPr txBox="1"/>
          <p:nvPr>
            <p:ph idx="10" type="dt"/>
          </p:nvPr>
        </p:nvSpPr>
        <p:spPr>
          <a:xfrm>
            <a:off x="50323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6"/>
          <p:cNvSpPr txBox="1"/>
          <p:nvPr>
            <p:ph idx="11" type="ftr"/>
          </p:nvPr>
        </p:nvSpPr>
        <p:spPr>
          <a:xfrm>
            <a:off x="3448050" y="6886575"/>
            <a:ext cx="319405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6"/>
          <p:cNvSpPr txBox="1"/>
          <p:nvPr>
            <p:ph idx="12" type="sldNum"/>
          </p:nvPr>
        </p:nvSpPr>
        <p:spPr>
          <a:xfrm>
            <a:off x="7227887" y="6886575"/>
            <a:ext cx="2346325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Google Shape;16;p46"/>
          <p:cNvCxnSpPr/>
          <p:nvPr/>
        </p:nvCxnSpPr>
        <p:spPr>
          <a:xfrm flipH="1">
            <a:off x="431800" y="1074737"/>
            <a:ext cx="9124950" cy="1587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9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49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4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Jumping Robot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/>
              <a:t>C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/>
          </a:p>
        </p:txBody>
      </p:sp>
      <p:sp>
        <p:nvSpPr>
          <p:cNvPr id="83" name="Google Shape;83;p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47" name="Google Shape;147;p1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rover operations.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  <p:sp>
        <p:nvSpPr>
          <p:cNvPr id="148" name="Google Shape;148;p1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</a:t>
            </a:r>
            <a:endParaRPr/>
          </a:p>
        </p:txBody>
      </p:sp>
      <p:sp>
        <p:nvSpPr>
          <p:cNvPr id="154" name="Google Shape;154;p1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p1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Rocket Changes since PDR</a:t>
            </a:r>
            <a:endParaRPr/>
          </a:p>
        </p:txBody>
      </p:sp>
      <p:sp>
        <p:nvSpPr>
          <p:cNvPr id="163" name="Google Shape;163;p1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SzPts val="1400"/>
              <a:buNone/>
            </a:pPr>
            <a:r>
              <a:rPr lang="en-US"/>
              <a:t>Identify all changes to the rocket design</a:t>
            </a:r>
            <a:endParaRPr/>
          </a:p>
        </p:txBody>
      </p:sp>
      <p:sp>
        <p:nvSpPr>
          <p:cNvPr id="164" name="Google Shape;164;p1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70" name="Google Shape;170;p13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❏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❏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Rover</a:t>
            </a:r>
            <a:endParaRPr sz="2000"/>
          </a:p>
        </p:txBody>
      </p:sp>
      <p:sp>
        <p:nvSpPr>
          <p:cNvPr id="171" name="Google Shape;171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4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chemeClr val="dk1"/>
                </a:solidFill>
              </a:rPr>
              <a:t>Motor retention method</a:t>
            </a:r>
            <a:endParaRPr sz="2000">
              <a:solidFill>
                <a:schemeClr val="dk1"/>
              </a:solidFill>
            </a:endParaRPr>
          </a:p>
          <a:p>
            <a:pPr indent="-3556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000"/>
              <a:buChar char="❏"/>
            </a:pPr>
            <a:r>
              <a:rPr lang="en-US" sz="2000"/>
              <a:t>Friction fit is specifically disallowed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Explain how the rover is stowed and deployed from rocket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/>
          </a:p>
        </p:txBody>
      </p:sp>
      <p:sp>
        <p:nvSpPr>
          <p:cNvPr id="178" name="Google Shape;178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84" name="Google Shape;184;p15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85" name="Google Shape;185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91" name="Google Shape;191;p16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013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Size of and how determined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Identify method for protecting parachute and rationale for choice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Dual deploy?</a:t>
            </a:r>
            <a:endParaRPr sz="2200">
              <a:solidFill>
                <a:srgbClr val="1A1A1A"/>
              </a:solidFill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Noto Sans Symbols"/>
              <a:buChar char="❏"/>
            </a:pPr>
            <a:r>
              <a:rPr lang="en-US" sz="2200">
                <a:solidFill>
                  <a:srgbClr val="1A1A1A"/>
                </a:solidFill>
              </a:rPr>
              <a:t>What is the expected descent rate(s)</a:t>
            </a:r>
            <a:endParaRPr sz="2200">
              <a:solidFill>
                <a:srgbClr val="1A1A1A"/>
              </a:solidFill>
            </a:endParaRPr>
          </a:p>
          <a:p>
            <a:pPr indent="-4013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Noto Sans Symbols"/>
              <a:buChar char="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>
                <a:solidFill>
                  <a:srgbClr val="1A1A1A"/>
                </a:solidFill>
              </a:rPr>
              <a:t>Show drawing of recovery harnesses for each part of rocket</a:t>
            </a:r>
            <a:endParaRPr sz="2200"/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200"/>
              <a:t>s</a:t>
            </a:r>
            <a:endParaRPr sz="2200"/>
          </a:p>
          <a:p>
            <a:pPr indent="-3746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200"/>
              <a:buFont typeface="Arial"/>
              <a:buChar char="❏"/>
            </a:pPr>
            <a:r>
              <a:rPr lang="en-US" sz="2200"/>
              <a:t>Identify l</a:t>
            </a: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200"/>
              <a:t>load limits</a:t>
            </a:r>
            <a:endParaRPr sz="2200"/>
          </a:p>
          <a:p>
            <a:pPr indent="-3746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Char char="❏"/>
            </a:pPr>
            <a:r>
              <a:rPr b="0" i="0" lang="en-US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200"/>
              <a:t>unting methods</a:t>
            </a:r>
            <a:endParaRPr sz="2200"/>
          </a:p>
        </p:txBody>
      </p:sp>
      <p:sp>
        <p:nvSpPr>
          <p:cNvPr id="192" name="Google Shape;192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98" name="Google Shape;198;p17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❏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❏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99" name="Google Shape;199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205" name="Google Shape;205;p18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400">
                <a:solidFill>
                  <a:srgbClr val="1A1A1A"/>
                </a:solidFill>
              </a:rPr>
              <a:t>will</a:t>
            </a: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Lato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Lato"/>
              <a:buChar char="❏"/>
            </a:pPr>
            <a:r>
              <a:rPr lang="en-US" sz="24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4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206" name="Google Shape;206;p1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Altitude Recording Altimeter</a:t>
            </a:r>
            <a:endParaRPr/>
          </a:p>
        </p:txBody>
      </p:sp>
      <p:sp>
        <p:nvSpPr>
          <p:cNvPr id="212" name="Google Shape;212;p19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the commercial altimete</a:t>
            </a:r>
            <a:r>
              <a:rPr lang="en-US" sz="2000">
                <a:solidFill>
                  <a:srgbClr val="1A1A1A"/>
                </a:solidFill>
              </a:rPr>
              <a:t>r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>
                <a:solidFill>
                  <a:srgbClr val="1A1A1A"/>
                </a:solidFill>
              </a:rPr>
              <a:t>to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r>
              <a:rPr lang="en-US" sz="2000">
                <a:solidFill>
                  <a:srgbClr val="1A1A1A"/>
                </a:solidFill>
              </a:rPr>
              <a:t> to officially record the rocket’s altitude</a:t>
            </a:r>
            <a:endParaRPr sz="24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❏"/>
            </a:pPr>
            <a:r>
              <a:rPr lang="en-US" sz="2000">
                <a:solidFill>
                  <a:srgbClr val="1A1A1A"/>
                </a:solidFill>
              </a:rPr>
              <a:t>If using a commercial altimeter for deployment, it can be designated as the altitude recording altimeter</a:t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13" name="Google Shape;213;p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89" name="Google Shape;89;p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  <p:sp>
        <p:nvSpPr>
          <p:cNvPr id="90" name="Google Shape;90;p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219" name="Google Shape;219;p20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Identify primary motor selection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4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4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Include a simulation plot for the primary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❏"/>
            </a:pPr>
            <a:r>
              <a:rPr lang="en-US" sz="24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20" name="Google Shape;220;p2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Payload 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  <p:sp>
        <p:nvSpPr>
          <p:cNvPr id="226" name="Google Shape;226;p2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7" name="Google Shape;227;p2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 Overview</a:t>
            </a:r>
            <a:endParaRPr/>
          </a:p>
        </p:txBody>
      </p:sp>
      <p:sp>
        <p:nvSpPr>
          <p:cNvPr id="233" name="Google Shape;233;p2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diagram or picture of </a:t>
            </a:r>
            <a:r>
              <a:rPr lang="en-US"/>
              <a:t>Payload Lander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Include 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imensions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p2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Changes Since PDR</a:t>
            </a:r>
            <a:endParaRPr/>
          </a:p>
        </p:txBody>
      </p:sp>
      <p:sp>
        <p:nvSpPr>
          <p:cNvPr id="242" name="Google Shape;242;p2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3" name="Google Shape;243;p2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Lander Mechanics</a:t>
            </a:r>
            <a:endParaRPr/>
          </a:p>
        </p:txBody>
      </p:sp>
      <p:sp>
        <p:nvSpPr>
          <p:cNvPr id="249" name="Google Shape;249;p2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design description of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 placement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How are components such as electronics secured to structure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 description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Types of materials used</a:t>
            </a:r>
            <a:endParaRPr/>
          </a:p>
        </p:txBody>
      </p:sp>
      <p:sp>
        <p:nvSpPr>
          <p:cNvPr id="250" name="Google Shape;250;p2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Rover Mechanics</a:t>
            </a:r>
            <a:endParaRPr/>
          </a:p>
        </p:txBody>
      </p:sp>
      <p:sp>
        <p:nvSpPr>
          <p:cNvPr id="258" name="Google Shape;258;p2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Mechanical design description of rover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Structure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Component placement, camera, electronics, actuators, etc.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Show CAD models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9" name="Google Shape;259;p2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8d2d3b403f_0_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Rover Release and Deployment</a:t>
            </a:r>
            <a:endParaRPr/>
          </a:p>
        </p:txBody>
      </p:sp>
      <p:sp>
        <p:nvSpPr>
          <p:cNvPr id="267" name="Google Shape;267;g8d2d3b403f_0_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31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Mechanical design description of rover</a:t>
            </a:r>
            <a:endParaRPr sz="2200">
              <a:solidFill>
                <a:srgbClr val="595959"/>
              </a:solidFill>
            </a:endParaRPr>
          </a:p>
          <a:p>
            <a:pPr indent="-330200" lvl="1" marL="8636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−"/>
            </a:pPr>
            <a:r>
              <a:rPr lang="en-US">
                <a:solidFill>
                  <a:schemeClr val="dk1"/>
                </a:solidFill>
              </a:rPr>
              <a:t>Structure</a:t>
            </a:r>
            <a:endParaRPr sz="1700">
              <a:solidFill>
                <a:srgbClr val="595959"/>
              </a:solidFill>
            </a:endParaRPr>
          </a:p>
          <a:p>
            <a:pPr indent="-330200" lvl="1" marL="8636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−"/>
            </a:pPr>
            <a:r>
              <a:rPr lang="en-US">
                <a:solidFill>
                  <a:schemeClr val="dk1"/>
                </a:solidFill>
              </a:rPr>
              <a:t>Component placement, electronics, actuators, etc.</a:t>
            </a:r>
            <a:endParaRPr>
              <a:solidFill>
                <a:schemeClr val="dk1"/>
              </a:solidFill>
            </a:endParaRPr>
          </a:p>
          <a:p>
            <a:pPr indent="-361950" lvl="1" marL="8636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000"/>
              <a:buChar char="−"/>
            </a:pPr>
            <a:r>
              <a:rPr lang="en-US">
                <a:solidFill>
                  <a:schemeClr val="dk1"/>
                </a:solidFill>
              </a:rPr>
              <a:t>How is rover secured during flight</a:t>
            </a:r>
            <a:endParaRPr sz="2200">
              <a:solidFill>
                <a:srgbClr val="595959"/>
              </a:solidFill>
            </a:endParaRPr>
          </a:p>
        </p:txBody>
      </p:sp>
      <p:sp>
        <p:nvSpPr>
          <p:cNvPr id="268" name="Google Shape;268;g8d2d3b403f_0_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Descent Control</a:t>
            </a:r>
            <a:endParaRPr/>
          </a:p>
        </p:txBody>
      </p:sp>
      <p:sp>
        <p:nvSpPr>
          <p:cNvPr id="276" name="Google Shape;276;p2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Describe how robot is deployed from the rocket</a:t>
            </a:r>
            <a:endParaRPr/>
          </a:p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How is the descent rate controlled</a:t>
            </a:r>
            <a:endParaRPr/>
          </a:p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What is the descent rate</a:t>
            </a:r>
            <a:endParaRPr/>
          </a:p>
        </p:txBody>
      </p:sp>
      <p:sp>
        <p:nvSpPr>
          <p:cNvPr id="277" name="Google Shape;277;p2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Mass</a:t>
            </a:r>
            <a:endParaRPr/>
          </a:p>
        </p:txBody>
      </p:sp>
      <p:sp>
        <p:nvSpPr>
          <p:cNvPr id="285" name="Google Shape;285;p2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Show mass of all </a:t>
            </a:r>
            <a:r>
              <a:rPr lang="en-US" sz="2000">
                <a:solidFill>
                  <a:schemeClr val="dk1"/>
                </a:solidFill>
              </a:rPr>
              <a:t>Mass of each structural element in grams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Total mass of all components and structural elements</a:t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Char char="❏"/>
            </a:pPr>
            <a:r>
              <a:rPr lang="en-US" sz="2000">
                <a:solidFill>
                  <a:schemeClr val="dk1"/>
                </a:solidFill>
              </a:rPr>
              <a:t>Margin : The amount of mass (in grams) in which the mass budget meets, exceeds, or falls short of the mass requirement</a:t>
            </a:r>
            <a:endParaRPr sz="2000"/>
          </a:p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components of selected robot design</a:t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6" name="Google Shape;286;p2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3bf22b209f_0_0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US"/>
              <a:t>Payload Electronics</a:t>
            </a:r>
            <a:endParaRPr/>
          </a:p>
        </p:txBody>
      </p:sp>
      <p:sp>
        <p:nvSpPr>
          <p:cNvPr id="294" name="Google Shape;294;g13bf22b209f_0_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96" name="Google Shape;96;p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roles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81000" lvl="0" marL="4572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  <p:sp>
        <p:nvSpPr>
          <p:cNvPr id="97" name="Google Shape;97;p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3bf22b209f_0_5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Payload Lander</a:t>
            </a:r>
            <a:r>
              <a:rPr lang="en-US" sz="3200">
                <a:solidFill>
                  <a:srgbClr val="000000"/>
                </a:solidFill>
              </a:rPr>
              <a:t> Electronics Block Diagram</a:t>
            </a:r>
            <a:endParaRPr/>
          </a:p>
        </p:txBody>
      </p:sp>
      <p:sp>
        <p:nvSpPr>
          <p:cNvPr id="300" name="Google Shape;300;g13bf22b209f_0_55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01" name="Google Shape;301;g13bf22b209f_0_5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7547297343_0_19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Changes Since PDR</a:t>
            </a:r>
            <a:endParaRPr/>
          </a:p>
        </p:txBody>
      </p:sp>
      <p:sp>
        <p:nvSpPr>
          <p:cNvPr id="309" name="Google Shape;309;g27547297343_0_19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0" name="Google Shape;310;g27547297343_0_19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13bf22b209f_0_10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Processor and Memory</a:t>
            </a:r>
            <a:endParaRPr/>
          </a:p>
        </p:txBody>
      </p:sp>
      <p:sp>
        <p:nvSpPr>
          <p:cNvPr id="316" name="Google Shape;316;g13bf22b209f_0_10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/>
              <a:t>P</a:t>
            </a:r>
            <a:r>
              <a:rPr lang="en-US" sz="2400">
                <a:solidFill>
                  <a:srgbClr val="000000"/>
                </a:solidFill>
              </a:rPr>
              <a:t>rocessor and memory </a:t>
            </a:r>
            <a:r>
              <a:rPr lang="en-US"/>
              <a:t>selection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17" name="Google Shape;317;g13bf22b209f_0_10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13bf22b209f_0_15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Payload </a:t>
            </a:r>
            <a:r>
              <a:rPr lang="en-US" sz="3200">
                <a:solidFill>
                  <a:srgbClr val="000000"/>
                </a:solidFill>
              </a:rPr>
              <a:t>Sensors</a:t>
            </a:r>
            <a:endParaRPr/>
          </a:p>
        </p:txBody>
      </p:sp>
      <p:sp>
        <p:nvSpPr>
          <p:cNvPr id="323" name="Google Shape;323;g13bf22b209f_0_158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/>
              <a:t>List sensors used in payload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Manufacturer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Data interface</a:t>
            </a:r>
            <a:endParaRPr sz="2400"/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24" name="Google Shape;324;g13bf22b209f_0_15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7547297343_0_68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 Electronics Block Diagram</a:t>
            </a:r>
            <a:endParaRPr/>
          </a:p>
        </p:txBody>
      </p:sp>
      <p:sp>
        <p:nvSpPr>
          <p:cNvPr id="330" name="Google Shape;330;g27547297343_0_68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Show block diagram of electronics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processor, sensors, mechanism control circuits, radio, etc.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31" name="Google Shape;331;g27547297343_0_6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7547297343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 Processor and Memory</a:t>
            </a:r>
            <a:endParaRPr/>
          </a:p>
        </p:txBody>
      </p:sp>
      <p:sp>
        <p:nvSpPr>
          <p:cNvPr id="337" name="Google Shape;337;g27547297343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7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/>
              <a:t>Describe selected processor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Processor speed and data width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Data interfaces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Memory storage requirements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Boot time 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38" name="Google Shape;338;g27547297343_0_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7547297343_0_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 Sensors</a:t>
            </a:r>
            <a:endParaRPr/>
          </a:p>
        </p:txBody>
      </p:sp>
      <p:sp>
        <p:nvSpPr>
          <p:cNvPr id="344" name="Google Shape;344;g27547297343_0_7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If any sensors used. If not state no sensors used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Include 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Type of sensors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Manufacturer</a:t>
            </a:r>
            <a:endParaRPr sz="2400">
              <a:solidFill>
                <a:srgbClr val="000000"/>
              </a:solidFill>
            </a:endParaRPr>
          </a:p>
          <a:p>
            <a:pPr indent="-431800" lvl="2" marL="1676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</a:pPr>
            <a:r>
              <a:rPr lang="en-US" sz="2400">
                <a:solidFill>
                  <a:srgbClr val="000000"/>
                </a:solidFill>
              </a:rPr>
              <a:t>Power requirements</a:t>
            </a:r>
            <a:endParaRPr sz="2400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45" name="Google Shape;345;g27547297343_0_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7547297343_0_1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Rover Camera</a:t>
            </a:r>
            <a:endParaRPr/>
          </a:p>
        </p:txBody>
      </p:sp>
      <p:sp>
        <p:nvSpPr>
          <p:cNvPr id="353" name="Google Shape;353;g27547297343_0_1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</a:t>
            </a:r>
            <a:r>
              <a:rPr lang="en-US"/>
              <a:t> camera for capturing images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354" name="Google Shape;354;g27547297343_0_1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3bf22b209f_0_22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Payload Descent Telemetry Radio</a:t>
            </a:r>
            <a:endParaRPr/>
          </a:p>
        </p:txBody>
      </p:sp>
      <p:sp>
        <p:nvSpPr>
          <p:cNvPr id="362" name="Google Shape;362;g13bf22b209f_0_22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radio selected</a:t>
            </a:r>
            <a:endParaRPr>
              <a:solidFill>
                <a:srgbClr val="000000"/>
              </a:solidFill>
            </a:endParaRPr>
          </a:p>
          <a:p>
            <a:pPr indent="-3175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</a:pPr>
            <a:r>
              <a:rPr lang="en-US">
                <a:solidFill>
                  <a:srgbClr val="000000"/>
                </a:solidFill>
              </a:rPr>
              <a:t>Type of radio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Frequency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Power level</a:t>
            </a:r>
            <a:endParaRPr>
              <a:solidFill>
                <a:srgbClr val="000000"/>
              </a:solidFill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antenna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Type antenna</a:t>
            </a:r>
            <a:endParaRPr>
              <a:solidFill>
                <a:srgbClr val="000000"/>
              </a:solidFill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</a:pPr>
            <a:r>
              <a:rPr lang="en-US">
                <a:solidFill>
                  <a:srgbClr val="000000"/>
                </a:solidFill>
              </a:rPr>
              <a:t>Antenna pattern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363" name="Google Shape;363;g13bf22b209f_0_22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endParaRPr/>
          </a:p>
        </p:txBody>
      </p:sp>
      <p:sp>
        <p:nvSpPr>
          <p:cNvPr id="369" name="Google Shape;369;p3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Battery selection description</a:t>
            </a:r>
            <a:endParaRPr/>
          </a:p>
          <a:p>
            <a:pPr indent="-3175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Battery configuration (series/parallel/other)</a:t>
            </a:r>
            <a:endParaRPr/>
          </a:p>
          <a:p>
            <a:pPr indent="-3556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556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55600" lvl="0" marL="457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302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330200" lvl="1" marL="914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</p:txBody>
      </p:sp>
      <p:sp>
        <p:nvSpPr>
          <p:cNvPr id="370" name="Google Shape;370;p3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  <p:sp>
        <p:nvSpPr>
          <p:cNvPr id="104" name="Google Shape;104;p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76" name="Google Shape;376;p3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</p:txBody>
      </p:sp>
      <p:sp>
        <p:nvSpPr>
          <p:cNvPr id="377" name="Google Shape;377;p3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383" name="Google Shape;383;p3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000000"/>
                </a:solidFill>
              </a:rPr>
              <a:t>All values are to be in watt-hours</a:t>
            </a:r>
            <a:endParaRPr sz="2000">
              <a:solidFill>
                <a:srgbClr val="000000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000">
                <a:solidFill>
                  <a:srgbClr val="000000"/>
                </a:solidFill>
              </a:rPr>
              <a:t>Compare to capacity of battery in watt-hours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❏"/>
            </a:pPr>
            <a:r>
              <a:rPr lang="en-US" sz="2400">
                <a:solidFill>
                  <a:srgbClr val="000000"/>
                </a:solidFill>
              </a:rPr>
              <a:t>Identify how long payload can operate on batteries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384" name="Google Shape;384;p3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27547297343_0_11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</a:t>
            </a:r>
            <a:endParaRPr/>
          </a:p>
        </p:txBody>
      </p:sp>
      <p:sp>
        <p:nvSpPr>
          <p:cNvPr id="390" name="Google Shape;390;g27547297343_0_119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Describe battery selected</a:t>
            </a:r>
            <a:endParaRPr>
              <a:solidFill>
                <a:schemeClr val="dk1"/>
              </a:solidFill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chemeClr val="dk1"/>
                </a:solidFill>
              </a:rPr>
              <a:t>Battery configuration (series/parallel/other)</a:t>
            </a:r>
            <a:endParaRPr sz="2000">
              <a:solidFill>
                <a:schemeClr val="dk1"/>
              </a:solidFill>
            </a:endParaRPr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373380" lvl="2" marL="12954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 sz="2000"/>
          </a:p>
          <a:p>
            <a:pPr indent="-373380" lvl="2" marL="12954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 sz="2000"/>
          </a:p>
        </p:txBody>
      </p:sp>
      <p:sp>
        <p:nvSpPr>
          <p:cNvPr id="391" name="Google Shape;391;g27547297343_0_1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27547297343_0_12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97" name="Google Shape;397;g27547297343_0_12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−"/>
            </a:pPr>
            <a:r>
              <a:rPr lang="en-US" sz="2000">
                <a:solidFill>
                  <a:srgbClr val="000000"/>
                </a:solidFill>
              </a:rPr>
              <a:t>Show a wiring diagram of how power is routed from the batteries to each device</a:t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398" name="Google Shape;398;g27547297343_0_12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27547297343_0_13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 sz="3200">
                <a:solidFill>
                  <a:srgbClr val="000000"/>
                </a:solidFill>
              </a:rPr>
              <a:t>Budget</a:t>
            </a:r>
            <a:endParaRPr/>
          </a:p>
        </p:txBody>
      </p:sp>
      <p:sp>
        <p:nvSpPr>
          <p:cNvPr id="404" name="Google Shape;404;g27547297343_0_132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List power consumption of all electrical components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All values are to be in watt-hours</a:t>
            </a:r>
            <a:endParaRPr sz="2400">
              <a:solidFill>
                <a:srgbClr val="000000"/>
              </a:solidFill>
            </a:endParaRPr>
          </a:p>
          <a:p>
            <a:pPr indent="-3873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rgbClr val="000000"/>
                </a:solidFill>
              </a:rPr>
              <a:t>Compare to capacity of battery in watt-hours</a:t>
            </a:r>
            <a:endParaRPr sz="2400">
              <a:solidFill>
                <a:srgbClr val="000000"/>
              </a:solidFill>
            </a:endParaRPr>
          </a:p>
          <a:p>
            <a:pPr indent="-414018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000000"/>
                </a:solidFill>
              </a:rPr>
              <a:t>Identify how long rover can operate on batteries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405" name="Google Shape;405;g27547297343_0_13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7547297343_0_205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</a:t>
            </a:r>
            <a:endParaRPr/>
          </a:p>
        </p:txBody>
      </p:sp>
      <p:sp>
        <p:nvSpPr>
          <p:cNvPr id="413" name="Google Shape;413;g27547297343_0_20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27547297343_0_21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Changes Since PDR</a:t>
            </a:r>
            <a:endParaRPr/>
          </a:p>
        </p:txBody>
      </p:sp>
      <p:sp>
        <p:nvSpPr>
          <p:cNvPr id="421" name="Google Shape;421;g27547297343_0_21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-US">
                <a:solidFill>
                  <a:schemeClr val="dk1"/>
                </a:solidFill>
              </a:rPr>
              <a:t>Identify all design changes since PDR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3000"/>
              </a:lnSpc>
              <a:spcBef>
                <a:spcPts val="1400"/>
              </a:spcBef>
              <a:spcAft>
                <a:spcPts val="140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22" name="Google Shape;422;g27547297343_0_21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428" name="Google Shape;428;p3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/>
              <a:t>Software development environment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Commanding</a:t>
            </a:r>
            <a:endParaRPr/>
          </a:p>
        </p:txBody>
      </p:sp>
      <p:sp>
        <p:nvSpPr>
          <p:cNvPr id="429" name="Google Shape;429;p3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g27547297343_0_18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Rover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435" name="Google Shape;435;g27547297343_0_18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/>
              <a:t>Software development environment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Deployment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operation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Commanding</a:t>
            </a:r>
            <a:endParaRPr/>
          </a:p>
        </p:txBody>
      </p:sp>
      <p:sp>
        <p:nvSpPr>
          <p:cNvPr id="436" name="Google Shape;436;g27547297343_0_18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27547297343_0_22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Software Development Plan</a:t>
            </a:r>
            <a:endParaRPr/>
          </a:p>
        </p:txBody>
      </p:sp>
      <p:sp>
        <p:nvSpPr>
          <p:cNvPr id="444" name="Google Shape;444;g27547297343_0_22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Describe software tools used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Describe software development process</a:t>
            </a:r>
            <a:endParaRPr/>
          </a:p>
        </p:txBody>
      </p:sp>
      <p:sp>
        <p:nvSpPr>
          <p:cNvPr id="445" name="Google Shape;445;g27547297343_0_22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Presenter name here</a:t>
            </a:r>
            <a:endParaRPr/>
          </a:p>
        </p:txBody>
      </p:sp>
      <p:sp>
        <p:nvSpPr>
          <p:cNvPr id="110" name="Google Shape;110;p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1" name="Google Shape;111;p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Lander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</a:t>
            </a:r>
            <a:endParaRPr/>
          </a:p>
        </p:txBody>
      </p:sp>
      <p:sp>
        <p:nvSpPr>
          <p:cNvPr id="451" name="Google Shape;451;p3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design and construction of </a:t>
            </a:r>
            <a:r>
              <a:rPr lang="en-US"/>
              <a:t>rocket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section that will contain the payload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mechanisms that interact with </a:t>
            </a:r>
            <a:r>
              <a:rPr lang="en-US"/>
              <a:t>payload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how payload </a:t>
            </a:r>
            <a:r>
              <a:rPr lang="en-US"/>
              <a:t>lander and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rover is configured for payload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process of payload integration</a:t>
            </a:r>
            <a:endParaRPr/>
          </a:p>
        </p:txBody>
      </p:sp>
      <p:sp>
        <p:nvSpPr>
          <p:cNvPr id="452" name="Google Shape;452;p3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13bf22b209f_0_28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Description</a:t>
            </a:r>
            <a:endParaRPr/>
          </a:p>
        </p:txBody>
      </p:sp>
      <p:sp>
        <p:nvSpPr>
          <p:cNvPr id="460" name="Google Shape;460;g13bf22b209f_0_28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-US"/>
              <a:t>Describe ground station design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Show Block diagram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Commercial device or custom design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Radio type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command initiated.</a:t>
            </a:r>
            <a:endParaRPr sz="2000">
              <a:solidFill>
                <a:srgbClr val="000000"/>
              </a:solidFill>
            </a:endParaRPr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○"/>
            </a:pPr>
            <a:r>
              <a:rPr lang="en-US" sz="2000">
                <a:solidFill>
                  <a:srgbClr val="000000"/>
                </a:solidFill>
              </a:rPr>
              <a:t>How is image captured.</a:t>
            </a:r>
            <a:endParaRPr sz="2000">
              <a:solidFill>
                <a:srgbClr val="000000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</p:txBody>
      </p:sp>
      <p:sp>
        <p:nvSpPr>
          <p:cNvPr id="461" name="Google Shape;461;g13bf22b209f_0_28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3bf22b209f_0_29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</a:pPr>
            <a:r>
              <a:rPr lang="en-US"/>
              <a:t>Ground Station Software</a:t>
            </a:r>
            <a:endParaRPr/>
          </a:p>
        </p:txBody>
      </p:sp>
      <p:sp>
        <p:nvSpPr>
          <p:cNvPr id="469" name="Google Shape;469;g13bf22b209f_0_29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/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Describe software development environment</a:t>
            </a:r>
            <a:endParaRPr/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/>
              <a:t>Software flow chart</a:t>
            </a:r>
            <a:endParaRPr/>
          </a:p>
        </p:txBody>
      </p:sp>
      <p:sp>
        <p:nvSpPr>
          <p:cNvPr id="470" name="Google Shape;470;g13bf22b209f_0_29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8"/>
          <p:cNvSpPr txBox="1"/>
          <p:nvPr>
            <p:ph idx="1" type="subTitle"/>
          </p:nvPr>
        </p:nvSpPr>
        <p:spPr>
          <a:xfrm>
            <a:off x="1839913" y="29035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  <p:sp>
        <p:nvSpPr>
          <p:cNvPr id="476" name="Google Shape;476;p3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39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482" name="Google Shape;482;p39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robot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 of completed rove</a:t>
            </a:r>
            <a:r>
              <a:rPr lang="en-US"/>
              <a:t>r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lang="en-US"/>
              <a:t>Describe testing to determine if robot will survive deployment and landing</a:t>
            </a:r>
            <a:endParaRPr/>
          </a:p>
        </p:txBody>
      </p:sp>
      <p:sp>
        <p:nvSpPr>
          <p:cNvPr id="483" name="Google Shape;483;p39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0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489" name="Google Shape;489;p40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deployment testing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  <p:sp>
        <p:nvSpPr>
          <p:cNvPr id="490" name="Google Shape;490;p40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41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96" name="Google Shape;496;p41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p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reparation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lang="en-US"/>
              <a:t>Robot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  <p:sp>
        <p:nvSpPr>
          <p:cNvPr id="497" name="Google Shape;497;p41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42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503" name="Google Shape;503;p42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10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1000" lvl="1" marL="9144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❏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  <p:sp>
        <p:nvSpPr>
          <p:cNvPr id="504" name="Google Shape;504;p42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3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510" name="Google Shape;510;p43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Separate rocket and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  <p:sp>
        <p:nvSpPr>
          <p:cNvPr id="511" name="Google Shape;511;p43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4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517" name="Google Shape;517;p44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  <p:sp>
        <p:nvSpPr>
          <p:cNvPr id="518" name="Google Shape;518;p44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  <p:sp>
        <p:nvSpPr>
          <p:cNvPr id="118" name="Google Shape;118;p6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45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-431800" lvl="0" marL="457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524" name="Google Shape;524;p45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This document is distributed as PDF to force you to make your own.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US"/>
              <a:t>C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 in pdf format for maximum compatibility.</a:t>
            </a:r>
            <a:endParaRPr/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some one will.</a:t>
            </a:r>
            <a:endParaRPr/>
          </a:p>
        </p:txBody>
      </p:sp>
      <p:sp>
        <p:nvSpPr>
          <p:cNvPr id="525" name="Google Shape;525;p45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bullets or table to demonstrate understanding of requirements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rover</a:t>
            </a:r>
            <a:endParaRPr/>
          </a:p>
          <a:p>
            <a:pPr indent="-330200" lvl="1" marL="86360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  <p:sp>
        <p:nvSpPr>
          <p:cNvPr id="125" name="Google Shape;125;p7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Changes since PDR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Identify all changes since PDR in overall design</a:t>
            </a:r>
            <a:endParaRPr/>
          </a:p>
        </p:txBody>
      </p:sp>
      <p:sp>
        <p:nvSpPr>
          <p:cNvPr id="134" name="Google Shape;134;p8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503237" y="301625"/>
            <a:ext cx="9069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</a:t>
            </a:r>
            <a:r>
              <a:rPr lang="en-US"/>
              <a:t>Design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503237" y="1768475"/>
            <a:ext cx="8888100" cy="49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</a:t>
            </a:r>
            <a:r>
              <a:rPr lang="en-US"/>
              <a:t>selected overall design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concept</a:t>
            </a:r>
            <a:endParaRPr/>
          </a:p>
          <a:p>
            <a:pPr indent="-30353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rover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1" marL="863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/>
              <a:t>This is a overview of the design concept</a:t>
            </a:r>
            <a:endParaRPr/>
          </a:p>
          <a:p>
            <a:pPr indent="0" lvl="0" marL="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9"/>
          <p:cNvSpPr txBox="1"/>
          <p:nvPr>
            <p:ph idx="12" type="sldNum"/>
          </p:nvPr>
        </p:nvSpPr>
        <p:spPr>
          <a:xfrm>
            <a:off x="7227887" y="6886575"/>
            <a:ext cx="2346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