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9" roundtripDataSignature="AMtx7mjS0l17YBY2SOk+KZvHXz6rNqr4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customschemas.google.com/relationships/presentationmetadata" Target="metadata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371600" y="763587"/>
            <a:ext cx="5027612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0" name="Google Shape;140;p1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7" name="Google Shape;147;p1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4" name="Google Shape;154;p1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1" name="Google Shape;161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8" name="Google Shape;168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5" name="Google Shape;175;p1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2" name="Google Shape;182;p1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8" name="Google Shape;188;p2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5" name="Google Shape;195;p2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6de575ec1a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3" name="Google Shape;203;g26de575ec1a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6de575ec1a_0_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1" name="Google Shape;211;g26de575ec1a_0_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19" name="Google Shape;219;p2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2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p2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29" name="Google Shape;229;p2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2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1" name="Google Shape;231;p2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8" name="Google Shape;238;p2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Google Shape;239;p2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p2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6" name="Google Shape;246;p2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3bf070f482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3" name="Google Shape;253;g13bf070f482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754cbc9943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1" name="Google Shape;261;g2754cbc9943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6de575ec1a_0_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9" name="Google Shape;269;g26de575ec1a_0_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6de575ec1a_0_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6" name="Google Shape;276;g26de575ec1a_0_2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4" name="Google Shape;284;p2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92" name="Google Shape;292;p3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3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4" name="Google Shape;294;p3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02" name="Google Shape;302;p3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Google Shape;303;p3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4" name="Google Shape;304;p3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2" name="Google Shape;312;p3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9" name="Google Shape;319;p3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7" name="Google Shape;327;p3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6de575ec1a_0_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4" name="Google Shape;334;g26de575ec1a_0_3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6de575ec1a_0_2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1" name="Google Shape;341;g26de575ec1a_0_2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6de575ec1a_0_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9" name="Google Shape;349;g26de575ec1a_0_4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6" name="Google Shape;356;p3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6de575ec1a_0_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3" name="Google Shape;363;g26de575ec1a_0_4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0" name="Google Shape;370;p3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77" name="Google Shape;377;p3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8" name="Google Shape;378;p3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9" name="Google Shape;379;p3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87" name="Google Shape;387;p3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8" name="Google Shape;388;p3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9" name="Google Shape;389;p3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6" name="Google Shape;396;p3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2" name="Google Shape;402;p4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9" name="Google Shape;409;p4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6" name="Google Shape;416;p4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3" name="Google Shape;423;p4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0" name="Google Shape;430;p4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7" name="Google Shape;437;p4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4" name="Google Shape;444;p4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51" name="Google Shape;451;p4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2" name="Google Shape;452;p4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3" name="Google Shape;453;p4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9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6" name="Google Shape;16;p49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7" name="Google Shape;17;p4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8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51" name="Google Shape;51;p58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2" name="Google Shape;52;p5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0" name="Google Shape;20;p5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1" name="Google Shape;21;p5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1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24" name="Google Shape;24;p5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2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52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52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9" name="Google Shape;29;p5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3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2" name="Google Shape;32;p5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4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5" name="Google Shape;35;p54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6" name="Google Shape;36;p5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5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9" name="Google Shape;39;p5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6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6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43" name="Google Shape;43;p56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4" name="Google Shape;44;p56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5" name="Google Shape;45;p5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7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8" name="Google Shape;48;p5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8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8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PDR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/>
          </a:p>
        </p:txBody>
      </p:sp>
      <p:sp>
        <p:nvSpPr>
          <p:cNvPr id="61" name="Google Shape;61;p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</a:t>
            </a:r>
            <a:endParaRPr/>
          </a:p>
        </p:txBody>
      </p:sp>
      <p:sp>
        <p:nvSpPr>
          <p:cNvPr id="123" name="Google Shape;123;p1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29" name="Google Shape;129;p11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Rover</a:t>
            </a:r>
            <a:endParaRPr sz="2000"/>
          </a:p>
        </p:txBody>
      </p:sp>
      <p:sp>
        <p:nvSpPr>
          <p:cNvPr id="130" name="Google Shape;130;p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2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Explain how the rover is stowed and deployed from rocket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/>
          </a:p>
        </p:txBody>
      </p:sp>
      <p:sp>
        <p:nvSpPr>
          <p:cNvPr id="137" name="Google Shape;137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43" name="Google Shape;143;p1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44" name="Google Shape;144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50" name="Google Shape;150;p14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Size of and how determined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method for protecting parachute and rationale for choice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Dual deploy?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What is the expected descent rate(s)</a:t>
            </a:r>
            <a:endParaRPr sz="2400">
              <a:solidFill>
                <a:schemeClr val="dk1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Show drawing of recovery harnesses for each part of rocket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>
                <a:solidFill>
                  <a:schemeClr val="dk1"/>
                </a:solidFill>
              </a:rPr>
              <a:t>s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l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>
                <a:solidFill>
                  <a:schemeClr val="dk1"/>
                </a:solidFill>
              </a:rPr>
              <a:t>load limits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>
                <a:solidFill>
                  <a:schemeClr val="dk1"/>
                </a:solidFill>
              </a:rPr>
              <a:t>unting methods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51" name="Google Shape;151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57" name="Google Shape;157;p15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58" name="Google Shape;158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64" name="Google Shape;164;p16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65" name="Google Shape;165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171" name="Google Shape;171;p17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172" name="Google Shape;172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178" name="Google Shape;178;p18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79" name="Google Shape;179;p1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/>
          <p:nvPr>
            <p:ph idx="1" type="subTitle"/>
          </p:nvPr>
        </p:nvSpPr>
        <p:spPr>
          <a:xfrm>
            <a:off x="503225" y="1189200"/>
            <a:ext cx="9071100" cy="557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Pathfinder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185" name="Google Shape;185;p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  <p:sp>
        <p:nvSpPr>
          <p:cNvPr id="68" name="Google Shape;68;p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Overview</a:t>
            </a:r>
            <a:endParaRPr/>
          </a:p>
        </p:txBody>
      </p:sp>
      <p:sp>
        <p:nvSpPr>
          <p:cNvPr id="191" name="Google Shape;191;p2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diagram or picture of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concept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92" name="Google Shape;192;p2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Mechanics</a:t>
            </a:r>
            <a:endParaRPr/>
          </a:p>
        </p:txBody>
      </p:sp>
      <p:sp>
        <p:nvSpPr>
          <p:cNvPr id="198" name="Google Shape;198;p2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design description of </a:t>
            </a:r>
            <a:r>
              <a:rPr lang="en-US" sz="2400">
                <a:solidFill>
                  <a:srgbClr val="000000"/>
                </a:solidFill>
              </a:rPr>
              <a:t>payload lander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placement, e</a:t>
            </a:r>
            <a:r>
              <a:rPr lang="en-US" sz="2000">
                <a:solidFill>
                  <a:srgbClr val="000000"/>
                </a:solidFill>
              </a:rPr>
              <a:t>lectronics, actuators, etc.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two design concepts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Indicate design selection and rationale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99" name="Google Shape;199;p2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1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6de575ec1a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Mechanics</a:t>
            </a:r>
            <a:endParaRPr/>
          </a:p>
        </p:txBody>
      </p:sp>
      <p:sp>
        <p:nvSpPr>
          <p:cNvPr id="206" name="Google Shape;206;g26de575ec1a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design description of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placement, camera, e</a:t>
            </a:r>
            <a:r>
              <a:rPr lang="en-US" sz="2000">
                <a:solidFill>
                  <a:srgbClr val="000000"/>
                </a:solidFill>
              </a:rPr>
              <a:t>lectronics, actuators, etc.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two design concepts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Indicate design selection and rationale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07" name="Google Shape;207;g26de575ec1a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26de575ec1a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6de575ec1a_0_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Release and Deployment</a:t>
            </a:r>
            <a:endParaRPr/>
          </a:p>
        </p:txBody>
      </p:sp>
      <p:sp>
        <p:nvSpPr>
          <p:cNvPr id="214" name="Google Shape;214;g26de575ec1a_0_7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Mechanical 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description of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placement, e</a:t>
            </a:r>
            <a:r>
              <a:rPr lang="en-US" sz="2000">
                <a:solidFill>
                  <a:srgbClr val="000000"/>
                </a:solidFill>
              </a:rPr>
              <a:t>lectronics, actuators, etc.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two design concepts</a:t>
            </a:r>
            <a:endParaRPr sz="2000">
              <a:solidFill>
                <a:srgbClr val="000000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Char char="−"/>
            </a:pPr>
            <a:r>
              <a:rPr lang="en-US" sz="2000">
                <a:solidFill>
                  <a:srgbClr val="000000"/>
                </a:solidFill>
              </a:rPr>
              <a:t>How is rover secured during flight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Indicate design selection and rationale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15" name="Google Shape;215;g26de575ec1a_0_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26de575ec1a_0_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Payload Descent Control</a:t>
            </a:r>
            <a:endParaRPr/>
          </a:p>
        </p:txBody>
      </p:sp>
      <p:sp>
        <p:nvSpPr>
          <p:cNvPr id="224" name="Google Shape;224;p25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what is used to control the descent rate of the robot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any harnessing and actuators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What is the descent rate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Show two different designs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Identify selection and rationale</a:t>
            </a:r>
            <a:endParaRPr/>
          </a:p>
        </p:txBody>
      </p:sp>
      <p:sp>
        <p:nvSpPr>
          <p:cNvPr id="225" name="Google Shape;225;p2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5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Payload Mass</a:t>
            </a:r>
            <a:endParaRPr/>
          </a:p>
        </p:txBody>
      </p:sp>
      <p:sp>
        <p:nvSpPr>
          <p:cNvPr id="234" name="Google Shape;234;p26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>
                <a:solidFill>
                  <a:srgbClr val="000000"/>
                </a:solidFill>
              </a:rPr>
              <a:t>Show mass of all components of the selected rover design</a:t>
            </a:r>
            <a:endParaRPr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Margin: The amount of mass (in grams) in which the mass budget meets, exceeds, or falls short of the mass requirement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235" name="Google Shape;235;p2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Payload Electronics</a:t>
            </a:r>
            <a:endParaRPr/>
          </a:p>
        </p:txBody>
      </p:sp>
      <p:sp>
        <p:nvSpPr>
          <p:cNvPr id="243" name="Google Shape;243;p2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lang="en-US" sz="3200">
                <a:solidFill>
                  <a:srgbClr val="000000"/>
                </a:solidFill>
              </a:rPr>
              <a:t> Lander Electronics Block Diagram</a:t>
            </a:r>
            <a:endParaRPr/>
          </a:p>
        </p:txBody>
      </p:sp>
      <p:sp>
        <p:nvSpPr>
          <p:cNvPr id="249" name="Google Shape;249;p2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50" name="Google Shape;250;p2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3bf070f482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</a:t>
            </a:r>
            <a:r>
              <a:rPr lang="en-US" sz="3200">
                <a:solidFill>
                  <a:srgbClr val="000000"/>
                </a:solidFill>
              </a:rPr>
              <a:t>Processor and Memory</a:t>
            </a:r>
            <a:endParaRPr/>
          </a:p>
        </p:txBody>
      </p:sp>
      <p:sp>
        <p:nvSpPr>
          <p:cNvPr id="256" name="Google Shape;256;g13bf070f482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processors and memory required for the rover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57" name="Google Shape;257;g13bf070f482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13bf070f482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754cbc9943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Sensors</a:t>
            </a:r>
            <a:endParaRPr/>
          </a:p>
        </p:txBody>
      </p:sp>
      <p:sp>
        <p:nvSpPr>
          <p:cNvPr id="264" name="Google Shape;264;g2754cbc9943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sensors required for the payload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Types of sensors to provide required telemetry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Specifications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One page per sensor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65" name="Google Shape;265;g2754cbc9943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754cbc9943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74" name="Google Shape;74;p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  <p:sp>
        <p:nvSpPr>
          <p:cNvPr id="75" name="Google Shape;75;p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6de575ec1a_0_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lang="en-US" sz="3200">
                <a:solidFill>
                  <a:srgbClr val="000000"/>
                </a:solidFill>
              </a:rPr>
              <a:t> Electronics Block Diagram</a:t>
            </a:r>
            <a:endParaRPr/>
          </a:p>
        </p:txBody>
      </p:sp>
      <p:sp>
        <p:nvSpPr>
          <p:cNvPr id="272" name="Google Shape;272;g26de575ec1a_0_14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73" name="Google Shape;273;g26de575ec1a_0_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6de575ec1a_0_2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lang="en-US" sz="3200">
                <a:solidFill>
                  <a:srgbClr val="000000"/>
                </a:solidFill>
              </a:rPr>
              <a:t> Processor and Memory</a:t>
            </a:r>
            <a:endParaRPr/>
          </a:p>
        </p:txBody>
      </p:sp>
      <p:sp>
        <p:nvSpPr>
          <p:cNvPr id="279" name="Google Shape;279;g26de575ec1a_0_2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processors and memory required for the rover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80" name="Google Shape;280;g26de575ec1a_0_2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6de575ec1a_0_2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 </a:t>
            </a:r>
            <a:r>
              <a:rPr lang="en-US" sz="3200">
                <a:solidFill>
                  <a:srgbClr val="000000"/>
                </a:solidFill>
              </a:rPr>
              <a:t>Sensors</a:t>
            </a:r>
            <a:endParaRPr/>
          </a:p>
        </p:txBody>
      </p:sp>
      <p:sp>
        <p:nvSpPr>
          <p:cNvPr id="287" name="Google Shape;287;p29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If any sensors used. If not state no sensors used</a:t>
            </a:r>
            <a:endParaRPr sz="2400">
              <a:solidFill>
                <a:srgbClr val="000000"/>
              </a:solidFill>
            </a:endParaRPr>
          </a:p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sensors required for the rover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Manufacturer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88" name="Google Shape;288;p2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Rover Camera</a:t>
            </a:r>
            <a:endParaRPr/>
          </a:p>
        </p:txBody>
      </p:sp>
      <p:sp>
        <p:nvSpPr>
          <p:cNvPr id="297" name="Google Shape;297;p34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Trade selection of cameras for capturing images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298" name="Google Shape;298;p3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4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Payload Descent Telemetry Radio</a:t>
            </a:r>
            <a:endParaRPr/>
          </a:p>
        </p:txBody>
      </p:sp>
      <p:sp>
        <p:nvSpPr>
          <p:cNvPr id="307" name="Google Shape;307;p3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000000"/>
                </a:solidFill>
              </a:rPr>
              <a:t>Do trade selection of two types of radio systems for the </a:t>
            </a:r>
            <a:r>
              <a:rPr lang="en-US" sz="2000" u="sng">
                <a:solidFill>
                  <a:srgbClr val="000000"/>
                </a:solidFill>
              </a:rPr>
              <a:t>Ground Station Link Radio</a:t>
            </a:r>
            <a:endParaRPr sz="2000" u="sng">
              <a:solidFill>
                <a:srgbClr val="000000"/>
              </a:solidFill>
            </a:endParaRPr>
          </a:p>
          <a:p>
            <a:pPr indent="-3048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-US" sz="1500">
                <a:solidFill>
                  <a:srgbClr val="000000"/>
                </a:solidFill>
              </a:rPr>
              <a:t>Type of radio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Frequency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Power level</a:t>
            </a:r>
            <a:endParaRPr sz="15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000000"/>
                </a:solidFill>
              </a:rPr>
              <a:t> Do trade selection of antennas for the </a:t>
            </a:r>
            <a:r>
              <a:rPr lang="en-US" sz="2000" u="sng">
                <a:solidFill>
                  <a:srgbClr val="000000"/>
                </a:solidFill>
              </a:rPr>
              <a:t>Ground Station Link Radio</a:t>
            </a:r>
            <a:endParaRPr sz="2000" u="sng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Type antenna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Antenna pattern</a:t>
            </a:r>
            <a:endParaRPr sz="15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Do trade selection of two types of radio systems for the</a:t>
            </a:r>
            <a:r>
              <a:rPr lang="en-US" sz="2000" u="sng">
                <a:solidFill>
                  <a:schemeClr val="dk1"/>
                </a:solidFill>
              </a:rPr>
              <a:t> Payload Descent Telemetry Radio Trade</a:t>
            </a:r>
            <a:endParaRPr sz="2000" u="sng"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500">
                <a:solidFill>
                  <a:schemeClr val="dk1"/>
                </a:solidFill>
              </a:rPr>
              <a:t>Type of radio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Frequency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Power level</a:t>
            </a:r>
            <a:endParaRPr sz="15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 Do trade selection of antennas for the</a:t>
            </a:r>
            <a:r>
              <a:rPr lang="en-US" sz="2000" u="sng">
                <a:solidFill>
                  <a:schemeClr val="dk1"/>
                </a:solidFill>
              </a:rPr>
              <a:t> Payload Descent Telemetry Radio Trade</a:t>
            </a:r>
            <a:endParaRPr sz="2000" u="sng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Type antenna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Antenna pattern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08" name="Google Shape;308;p3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0"/>
          <p:cNvSpPr txBox="1"/>
          <p:nvPr/>
        </p:nvSpPr>
        <p:spPr>
          <a:xfrm>
            <a:off x="1950763" y="6715250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15" name="Google Shape;315;p3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a wiring diagram of how power is routed from the batteries to each device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16" name="Google Shape;316;p3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1"/>
          <p:cNvSpPr txBox="1"/>
          <p:nvPr>
            <p:ph type="title"/>
          </p:nvPr>
        </p:nvSpPr>
        <p:spPr>
          <a:xfrm>
            <a:off x="494500" y="342700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Trade</a:t>
            </a:r>
            <a:endParaRPr/>
          </a:p>
        </p:txBody>
      </p:sp>
      <p:sp>
        <p:nvSpPr>
          <p:cNvPr id="322" name="Google Shape;322;p3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Trade study of battery types and configurations</a:t>
            </a:r>
            <a:endParaRPr/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/>
              <a:t>Battery configuration (series/parallel/other)</a:t>
            </a:r>
            <a:endParaRPr sz="2000"/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73380" lvl="2" marL="1295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 sz="2000"/>
          </a:p>
          <a:p>
            <a:pPr indent="-373380" lvl="2" marL="12954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 sz="2000"/>
          </a:p>
        </p:txBody>
      </p:sp>
      <p:sp>
        <p:nvSpPr>
          <p:cNvPr id="323" name="Google Shape;323;p3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1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3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330" name="Google Shape;330;p33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Power sources considered </a:t>
            </a:r>
            <a:endParaRPr sz="2400">
              <a:solidFill>
                <a:srgbClr val="000000"/>
              </a:solidFill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All values are to be in watt-hours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Compare to capacity of battery in watt-hours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</a:t>
            </a:r>
            <a:r>
              <a:rPr lang="en-US" sz="2400">
                <a:solidFill>
                  <a:srgbClr val="000000"/>
                </a:solidFill>
              </a:rPr>
              <a:t>how long rover can operate on batteries</a:t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31" name="Google Shape;331;p3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6de575ec1a_0_3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37" name="Google Shape;337;g26de575ec1a_0_34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a wiring diagram of how power is routed from the batteries to each device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38" name="Google Shape;338;g26de575ec1a_0_3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6de575ec1a_0_2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Trade</a:t>
            </a:r>
            <a:endParaRPr/>
          </a:p>
        </p:txBody>
      </p:sp>
      <p:sp>
        <p:nvSpPr>
          <p:cNvPr id="344" name="Google Shape;344;g26de575ec1a_0_27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Trade study of battery types and configurations</a:t>
            </a:r>
            <a:endParaRPr/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/>
              <a:t>Battery configuration (series/parallel/other)</a:t>
            </a:r>
            <a:endParaRPr sz="2000"/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73380" lvl="2" marL="1295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 sz="2000"/>
          </a:p>
          <a:p>
            <a:pPr indent="-373380" lvl="2" marL="12954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 sz="2000"/>
          </a:p>
        </p:txBody>
      </p:sp>
      <p:sp>
        <p:nvSpPr>
          <p:cNvPr id="345" name="Google Shape;345;g26de575ec1a_0_2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g26de575ec1a_0_2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81" name="Google Shape;81;p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  <p:sp>
        <p:nvSpPr>
          <p:cNvPr id="82" name="Google Shape;82;p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6de575ec1a_0_4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352" name="Google Shape;352;g26de575ec1a_0_4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All values are to be in watt-hours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Compare to capacity of battery in watt-hours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how long rover can operate on batteries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53" name="Google Shape;353;g26de575ec1a_0_4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59" name="Google Shape;359;p35"/>
          <p:cNvSpPr txBox="1"/>
          <p:nvPr>
            <p:ph idx="1" type="body"/>
          </p:nvPr>
        </p:nvSpPr>
        <p:spPr>
          <a:xfrm>
            <a:off x="503225" y="1347050"/>
            <a:ext cx="9071100" cy="54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Software development environmen</a:t>
            </a:r>
            <a:r>
              <a:rPr lang="en-US" sz="2000"/>
              <a:t>t, and plan</a:t>
            </a:r>
            <a:endParaRPr sz="2000"/>
          </a:p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 sz="2000"/>
          </a:p>
          <a:p>
            <a:pPr indent="-374650" lvl="2" marL="1676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Commanding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60" name="Google Shape;360;p3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26de575ec1a_0_4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66" name="Google Shape;366;g26de575ec1a_0_46"/>
          <p:cNvSpPr txBox="1"/>
          <p:nvPr>
            <p:ph idx="1" type="body"/>
          </p:nvPr>
        </p:nvSpPr>
        <p:spPr>
          <a:xfrm>
            <a:off x="503225" y="1347050"/>
            <a:ext cx="9071100" cy="54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Software development environmen</a:t>
            </a:r>
            <a:r>
              <a:rPr lang="en-US" sz="2000"/>
              <a:t>t, and plan</a:t>
            </a:r>
            <a:endParaRPr sz="2000"/>
          </a:p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 sz="2000"/>
          </a:p>
          <a:p>
            <a:pPr indent="-374650" lvl="2" marL="1676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Commanding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67" name="Google Shape;367;g26de575ec1a_0_4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Payload/</a:t>
            </a: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</a:t>
            </a:r>
            <a:endParaRPr/>
          </a:p>
        </p:txBody>
      </p:sp>
      <p:sp>
        <p:nvSpPr>
          <p:cNvPr id="373" name="Google Shape;373;p3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design and construction of payload section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Include a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 mechanisms that interact with </a:t>
            </a:r>
            <a:r>
              <a:rPr lang="en-US" sz="2000">
                <a:solidFill>
                  <a:srgbClr val="000000"/>
                </a:solidFill>
              </a:rPr>
              <a:t>robot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configured for payload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process of payload integration</a:t>
            </a:r>
            <a:endParaRPr/>
          </a:p>
        </p:txBody>
      </p:sp>
      <p:sp>
        <p:nvSpPr>
          <p:cNvPr id="374" name="Google Shape;374;p3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7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Description</a:t>
            </a:r>
            <a:endParaRPr/>
          </a:p>
        </p:txBody>
      </p:sp>
      <p:sp>
        <p:nvSpPr>
          <p:cNvPr id="382" name="Google Shape;382;p37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>
                <a:solidFill>
                  <a:srgbClr val="000000"/>
                </a:solidFill>
              </a:rPr>
              <a:t>Design of ground station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Radio selection (Do trade study)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Radio antenna selection (Do trade study)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command initiated.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image captured.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83" name="Google Shape;383;p3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3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8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Software</a:t>
            </a:r>
            <a:endParaRPr/>
          </a:p>
        </p:txBody>
      </p:sp>
      <p:sp>
        <p:nvSpPr>
          <p:cNvPr id="392" name="Google Shape;392;p38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software development environment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Software flow chart</a:t>
            </a:r>
            <a:endParaRPr/>
          </a:p>
        </p:txBody>
      </p:sp>
      <p:sp>
        <p:nvSpPr>
          <p:cNvPr id="393" name="Google Shape;393;p3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9"/>
          <p:cNvSpPr txBox="1"/>
          <p:nvPr>
            <p:ph idx="1" type="subTitle"/>
          </p:nvPr>
        </p:nvSpPr>
        <p:spPr>
          <a:xfrm>
            <a:off x="503225" y="838400"/>
            <a:ext cx="9071100" cy="59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399" name="Google Shape;399;p3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405" name="Google Shape;405;p4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 sz="2400">
              <a:solidFill>
                <a:srgbClr val="000000"/>
              </a:solidFill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 of completed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rgbClr val="000000"/>
                </a:solidFill>
              </a:rPr>
              <a:t>Describe testing to determine if payload will survive deployment and landing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06" name="Google Shape;406;p4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12" name="Google Shape;412;p4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  <p:sp>
        <p:nvSpPr>
          <p:cNvPr id="413" name="Google Shape;413;p4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19" name="Google Shape;419;p4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Payload/Rover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Payload/Rover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Rover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  <p:sp>
        <p:nvSpPr>
          <p:cNvPr id="420" name="Google Shape;420;p4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Systems Overview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 here</a:t>
            </a:r>
            <a:endParaRPr/>
          </a:p>
        </p:txBody>
      </p:sp>
      <p:sp>
        <p:nvSpPr>
          <p:cNvPr id="88" name="Google Shape;88;p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26" name="Google Shape;426;p4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a </a:t>
            </a:r>
            <a:r>
              <a:rPr lang="en-US" sz="2400">
                <a:solidFill>
                  <a:srgbClr val="000000"/>
                </a:solidFill>
              </a:rPr>
              <a:t>G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antt chart schedule of the complete development cycle up to </a:t>
            </a:r>
            <a:r>
              <a:rPr lang="en-US" sz="2400">
                <a:solidFill>
                  <a:srgbClr val="000000"/>
                </a:solidFill>
              </a:rPr>
              <a:t>contest date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and service schedule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components are bought and lead times for components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 required (contract machining, PCB, etc.)</a:t>
            </a:r>
            <a:endParaRPr sz="2200"/>
          </a:p>
        </p:txBody>
      </p:sp>
      <p:sp>
        <p:nvSpPr>
          <p:cNvPr id="427" name="Google Shape;427;p4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33" name="Google Shape;433;p4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746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2" marL="1676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Char char="■"/>
            </a:pPr>
            <a:r>
              <a:rPr lang="en-US" sz="2200">
                <a:solidFill>
                  <a:srgbClr val="000000"/>
                </a:solidFill>
              </a:rPr>
              <a:t>Split out rocket and rover into separate tables</a:t>
            </a:r>
            <a:endParaRPr sz="2200">
              <a:solidFill>
                <a:srgbClr val="000000"/>
              </a:solidFill>
            </a:endParaRPr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 sz="2200"/>
          </a:p>
        </p:txBody>
      </p:sp>
      <p:sp>
        <p:nvSpPr>
          <p:cNvPr id="434" name="Google Shape;434;p4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40" name="Google Shape;440;p4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  <p:sp>
        <p:nvSpPr>
          <p:cNvPr id="441" name="Google Shape;441;p4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447" name="Google Shape;447;p4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This document is distributed as PDF to force you to make your own.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PDR in pdf format for maximum compatibility.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some one will.</a:t>
            </a:r>
            <a:endParaRPr/>
          </a:p>
        </p:txBody>
      </p:sp>
      <p:sp>
        <p:nvSpPr>
          <p:cNvPr id="448" name="Google Shape;448;p4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7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Trade Studies</a:t>
            </a:r>
            <a:endParaRPr/>
          </a:p>
        </p:txBody>
      </p:sp>
      <p:sp>
        <p:nvSpPr>
          <p:cNvPr id="456" name="Google Shape;456;p47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Recommendations for trade studies:</a:t>
            </a:r>
            <a:endParaRPr b="1" sz="2400">
              <a:solidFill>
                <a:schemeClr val="dk1"/>
              </a:solidFill>
            </a:endParaRPr>
          </a:p>
          <a:p>
            <a:pPr indent="-311150" lvl="1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Tabular format</a:t>
            </a:r>
            <a:endParaRPr sz="2200">
              <a:solidFill>
                <a:schemeClr val="dk1"/>
              </a:solidFill>
            </a:endParaRPr>
          </a:p>
          <a:p>
            <a:pPr indent="-311150" lvl="1" marL="74295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Discuss criteria for selection</a:t>
            </a:r>
            <a:endParaRPr sz="2200">
              <a:solidFill>
                <a:schemeClr val="dk1"/>
              </a:solidFill>
            </a:endParaRPr>
          </a:p>
          <a:p>
            <a:pPr indent="-266700" lvl="2" marL="11430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solidFill>
                  <a:schemeClr val="dk1"/>
                </a:solidFill>
              </a:rPr>
              <a:t>Studied configurations</a:t>
            </a:r>
            <a:endParaRPr sz="2200">
              <a:solidFill>
                <a:schemeClr val="dk1"/>
              </a:solidFill>
            </a:endParaRPr>
          </a:p>
          <a:p>
            <a:pPr indent="-266700" lvl="2" marL="11430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solidFill>
                  <a:schemeClr val="dk1"/>
                </a:solidFill>
              </a:rPr>
              <a:t>Assessment criteria and ranking </a:t>
            </a:r>
            <a:endParaRPr sz="22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Be clear on final component/configuration selections</a:t>
            </a:r>
            <a:endParaRPr b="1" sz="24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When using hardware from previous years, do the same</a:t>
            </a:r>
            <a:endParaRPr b="1" sz="24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Be consistent with trade study presentations</a:t>
            </a:r>
            <a:endParaRPr/>
          </a:p>
        </p:txBody>
      </p:sp>
      <p:sp>
        <p:nvSpPr>
          <p:cNvPr id="457" name="Google Shape;457;p4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94" name="Google Shape;94;p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  <p:sp>
        <p:nvSpPr>
          <p:cNvPr id="95" name="Google Shape;95;p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01" name="Google Shape;101;p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bullets or table to demonstrate understanding of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 sz="2000">
                <a:solidFill>
                  <a:srgbClr val="000000"/>
                </a:solidFill>
              </a:rPr>
              <a:t>jumping robot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  <p:sp>
        <p:nvSpPr>
          <p:cNvPr id="102" name="Google Shape;102;p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C</a:t>
            </a:r>
            <a:r>
              <a:rPr lang="en-US" sz="3200">
                <a:solidFill>
                  <a:srgbClr val="000000"/>
                </a:solidFill>
              </a:rPr>
              <a:t>oncept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and Selection</a:t>
            </a:r>
            <a:endParaRPr/>
          </a:p>
        </p:txBody>
      </p:sp>
      <p:sp>
        <p:nvSpPr>
          <p:cNvPr id="108" name="Google Shape;108;p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preliminary system-level design concepts which were considered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Overall design concepts </a:t>
            </a:r>
            <a:endParaRPr sz="2000">
              <a:solidFill>
                <a:srgbClr val="000000"/>
              </a:solidFill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</a:t>
            </a:r>
            <a:r>
              <a:rPr lang="en-US" sz="2000">
                <a:solidFill>
                  <a:srgbClr val="000000"/>
                </a:solidFill>
              </a:rPr>
              <a:t>robot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Teams can break up into small groups and come up with independent design concepts</a:t>
            </a:r>
            <a:endParaRPr sz="2000">
              <a:solidFill>
                <a:srgbClr val="000000"/>
              </a:solidFill>
            </a:endParaRPr>
          </a:p>
          <a:p>
            <a:pPr indent="-361950" lvl="1" marL="863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chemeClr val="dk1"/>
                </a:solidFill>
              </a:rPr>
              <a:t>Show at least 2 different concepts </a:t>
            </a:r>
            <a:endParaRPr sz="2000">
              <a:solidFill>
                <a:schemeClr val="dk1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criteria for final configuration selection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sketches and diagrams of various concepts considered.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variations on CONOPS considered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09" name="Google Shape;109;p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8"/>
          <p:cNvSpPr txBox="1"/>
          <p:nvPr/>
        </p:nvSpPr>
        <p:spPr>
          <a:xfrm>
            <a:off x="1949163" y="6635000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 (C</a:t>
            </a:r>
            <a:r>
              <a:rPr lang="en-US" sz="3200">
                <a:solidFill>
                  <a:srgbClr val="000000"/>
                </a:solidFill>
              </a:rPr>
              <a:t>ONOPS)</a:t>
            </a:r>
            <a:endParaRPr/>
          </a:p>
        </p:txBody>
      </p:sp>
      <p:sp>
        <p:nvSpPr>
          <p:cNvPr id="116" name="Google Shape;116;p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 sz="2400">
                <a:solidFill>
                  <a:srgbClr val="000000"/>
                </a:solidFill>
              </a:rPr>
              <a:t>robot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  <p:sp>
        <p:nvSpPr>
          <p:cNvPr id="117" name="Google Shape;117;p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