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</p:sldIdLst>
  <p:sldSz cy="7559675" cx="10080625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0" roundtripDataSignature="AMtx7mi+FyNm8dN2PQKyH/C09115nLyE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7781C8D-D69C-423F-B110-FC483404043B}">
  <a:tblStyle styleId="{C7781C8D-D69C-423F-B110-FC48340404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70" Type="http://customschemas.google.com/relationships/presentationmetadata" Target="metadata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1371600" y="763587"/>
            <a:ext cx="5027612" cy="37703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77875" y="4776787"/>
            <a:ext cx="621665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3" type="hdr"/>
          </p:nvPr>
        </p:nvSpPr>
        <p:spPr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0" type="dt"/>
          </p:nvPr>
        </p:nvSpPr>
        <p:spPr>
          <a:xfrm>
            <a:off x="4398962" y="0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4398962" y="9555162"/>
            <a:ext cx="3371850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8" name="Google Shape;38;p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5" name="Google Shape;105;p1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6" name="Google Shape;126;p1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3" name="Google Shape;133;p1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0" name="Google Shape;140;p1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7" name="Google Shape;147;p16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4" name="Google Shape;154;p1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1" name="Google Shape;161;p18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8" name="Google Shape;168;p19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5" name="Google Shape;175;p2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182" name="Google Shape;182;p25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25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4" name="Google Shape;184;p25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489a8de923_0_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2" name="Google Shape;192;g3489a8de923_0_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6de575ec1a_0_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g26de575ec1a_0_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e84b6743c8_0_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08" name="Google Shape;208;g2e84b6743c8_0_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g2e84b6743c8_0_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0" name="Google Shape;210;g2e84b6743c8_0_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18" name="Google Shape;218;p2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9" name="Google Shape;219;p2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0" name="Google Shape;220;p2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27" name="Google Shape;227;p2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2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9" name="Google Shape;229;p2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5" name="Google Shape;235;p28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13bf070f482_0_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2" name="Google Shape;242;g13bf070f482_0_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2754cbc9943_0_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0" name="Google Shape;250;g2754cbc9943_0_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489a8de923_0_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8" name="Google Shape;258;g3489a8de923_0_7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489a8de923_0_1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5" name="Google Shape;265;g3489a8de923_0_13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489a8de923_0_2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73" name="Google Shape;273;g3489a8de923_0_20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81" name="Google Shape;281;p3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Google Shape;282;p3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3" name="Google Shape;283;p3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2e84b6743c8_0_34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291" name="Google Shape;291;g2e84b6743c8_0_34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2" name="Google Shape;292;g2e84b6743c8_0_34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g2e84b6743c8_0_34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489a8de923_0_2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01" name="Google Shape;301;g3489a8de923_0_2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2" name="Google Shape;302;g3489a8de923_0_2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3" name="Google Shape;303;g3489a8de923_0_2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489a8de923_0_36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11" name="Google Shape;311;g3489a8de923_0_36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2" name="Google Shape;312;g3489a8de923_0_36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3" name="Google Shape;313;g3489a8de923_0_36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1" name="Google Shape;321;p3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9" name="Google Shape;329;p33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489a8de923_0_4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36" name="Google Shape;336;g3489a8de923_0_45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489a8de923_0_5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44" name="Google Shape;344;g3489a8de923_0_52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51" name="Google Shape;351;p3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6509d04643_0_2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58" name="Google Shape;358;g36509d04643_0_22:notes"/>
          <p:cNvSpPr/>
          <p:nvPr/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g36509d04643_0_22:notes"/>
          <p:cNvSpPr txBox="1"/>
          <p:nvPr>
            <p:ph idx="1" type="body"/>
          </p:nvPr>
        </p:nvSpPr>
        <p:spPr>
          <a:xfrm>
            <a:off x="777875" y="4776787"/>
            <a:ext cx="6213600" cy="45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489a8de923_0_5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65" name="Google Shape;365;g3489a8de923_0_58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6509d04643_0_7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72" name="Google Shape;372;g36509d04643_0_73:notes"/>
          <p:cNvSpPr/>
          <p:nvPr/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g36509d04643_0_73:notes"/>
          <p:cNvSpPr txBox="1"/>
          <p:nvPr>
            <p:ph idx="1" type="body"/>
          </p:nvPr>
        </p:nvSpPr>
        <p:spPr>
          <a:xfrm>
            <a:off x="777875" y="4776787"/>
            <a:ext cx="6213600" cy="45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79" name="Google Shape;379;p36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86" name="Google Shape;386;p3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7" name="Google Shape;387;p3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8" name="Google Shape;388;p3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2e84b6743c8_0_43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396" name="Google Shape;396;g2e84b6743c8_0_43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7" name="Google Shape;397;g2e84b6743c8_0_43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8" name="Google Shape;398;g2e84b6743c8_0_43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2e84b6743c8_0_52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06" name="Google Shape;406;g2e84b6743c8_0_52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7" name="Google Shape;407;g2e84b6743c8_0_52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8" name="Google Shape;408;g2e84b6743c8_0_52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38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16" name="Google Shape;416;p38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7" name="Google Shape;417;p38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8" name="Google Shape;418;p38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6" name="Google Shape;66;p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489a8de923_0_64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25" name="Google Shape;425;g3489a8de923_0_64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3489a8de923_0_64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g3489a8de923_0_64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3489a8de923_0_72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34" name="Google Shape;434;g3489a8de923_0_72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5" name="Google Shape;435;g3489a8de923_0_72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6" name="Google Shape;436;g3489a8de923_0_72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489a8de923_0_81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44" name="Google Shape;444;g3489a8de923_0_81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5" name="Google Shape;445;g3489a8de923_0_81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6" name="Google Shape;446;g3489a8de923_0_81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3489a8de923_0_90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454" name="Google Shape;454;g3489a8de923_0_90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5" name="Google Shape;455;g3489a8de923_0_90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6" name="Google Shape;456;g3489a8de923_0_90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3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3" name="Google Shape;463;p39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40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0" name="Google Shape;470;p40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41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7" name="Google Shape;477;p41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42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84" name="Google Shape;484;p42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1" name="Google Shape;491;p43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44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8" name="Google Shape;498;p44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3" name="Google Shape;73;p6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45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05" name="Google Shape;505;p45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4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12" name="Google Shape;512;p46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7:notes"/>
          <p:cNvSpPr txBox="1"/>
          <p:nvPr>
            <p:ph idx="12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sp>
        <p:nvSpPr>
          <p:cNvPr id="519" name="Google Shape;519;p47:notes"/>
          <p:cNvSpPr/>
          <p:nvPr>
            <p:ph idx="2" type="sldImg"/>
          </p:nvPr>
        </p:nvSpPr>
        <p:spPr>
          <a:xfrm>
            <a:off x="1371600" y="763587"/>
            <a:ext cx="5027700" cy="3770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0" name="Google Shape;520;p47:notes"/>
          <p:cNvSpPr txBox="1"/>
          <p:nvPr>
            <p:ph idx="1" type="body"/>
          </p:nvPr>
        </p:nvSpPr>
        <p:spPr>
          <a:xfrm>
            <a:off x="777875" y="4776787"/>
            <a:ext cx="6216600" cy="45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1" name="Google Shape;521;p47:notes"/>
          <p:cNvSpPr txBox="1"/>
          <p:nvPr>
            <p:ph idx="3" type="sldNum"/>
          </p:nvPr>
        </p:nvSpPr>
        <p:spPr>
          <a:xfrm>
            <a:off x="4398962" y="9555162"/>
            <a:ext cx="3372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36509d04643_0_6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30" name="Google Shape;530;g36509d04643_0_6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36509d04643_0_13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38" name="Google Shape;538;g36509d04643_0_13:notes"/>
          <p:cNvSpPr txBox="1"/>
          <p:nvPr>
            <p:ph idx="1" type="body"/>
          </p:nvPr>
        </p:nvSpPr>
        <p:spPr>
          <a:xfrm>
            <a:off x="777875" y="4776787"/>
            <a:ext cx="62181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0" name="Google Shape;80;p7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9" name="Google Shape;89;p8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:notes"/>
          <p:cNvSpPr/>
          <p:nvPr>
            <p:ph idx="2" type="sldImg"/>
          </p:nvPr>
        </p:nvSpPr>
        <p:spPr>
          <a:xfrm>
            <a:off x="1371600" y="763587"/>
            <a:ext cx="50292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7" name="Google Shape;97;p9:notes"/>
          <p:cNvSpPr txBox="1"/>
          <p:nvPr>
            <p:ph idx="1" type="body"/>
          </p:nvPr>
        </p:nvSpPr>
        <p:spPr>
          <a:xfrm>
            <a:off x="777875" y="4776787"/>
            <a:ext cx="6218237" cy="452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2f1ab545dba_1_7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g2f1ab545dba_1_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g2f1ab545dba_1_7"/>
          <p:cNvSpPr txBox="1"/>
          <p:nvPr>
            <p:ph idx="10" type="dt"/>
          </p:nvPr>
        </p:nvSpPr>
        <p:spPr>
          <a:xfrm>
            <a:off x="503237" y="6886575"/>
            <a:ext cx="23433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g2f1ab545dba_1_7"/>
          <p:cNvSpPr txBox="1"/>
          <p:nvPr>
            <p:ph idx="11" type="ftr"/>
          </p:nvPr>
        </p:nvSpPr>
        <p:spPr>
          <a:xfrm>
            <a:off x="3448050" y="6886575"/>
            <a:ext cx="31908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g2f1ab545dba_1_7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f1ab545dba_1_1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g2f1ab545dba_1_1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algn="l">
              <a:lnSpc>
                <a:spcPct val="94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g2f1ab545dba_1_13"/>
          <p:cNvSpPr txBox="1"/>
          <p:nvPr>
            <p:ph idx="10" type="dt"/>
          </p:nvPr>
        </p:nvSpPr>
        <p:spPr>
          <a:xfrm>
            <a:off x="503237" y="6886575"/>
            <a:ext cx="23433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g2f1ab545dba_1_13"/>
          <p:cNvSpPr txBox="1"/>
          <p:nvPr>
            <p:ph idx="11" type="ftr"/>
          </p:nvPr>
        </p:nvSpPr>
        <p:spPr>
          <a:xfrm>
            <a:off x="3448050" y="6886575"/>
            <a:ext cx="31908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g2f1ab545dba_1_1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f1ab545dba_1_19"/>
          <p:cNvSpPr txBox="1"/>
          <p:nvPr>
            <p:ph idx="10" type="dt"/>
          </p:nvPr>
        </p:nvSpPr>
        <p:spPr>
          <a:xfrm>
            <a:off x="503237" y="6886575"/>
            <a:ext cx="23433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g2f1ab545dba_1_19"/>
          <p:cNvSpPr txBox="1"/>
          <p:nvPr>
            <p:ph idx="11" type="ftr"/>
          </p:nvPr>
        </p:nvSpPr>
        <p:spPr>
          <a:xfrm>
            <a:off x="3448050" y="6886575"/>
            <a:ext cx="31908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g2f1ab545dba_1_19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2f1ab545dba_1_23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35" name="Google Shape;35;g2f1ab545dba_1_23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f1ab545dba_1_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g2f1ab545dba_1_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4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4000"/>
              </a:lnSpc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g2f1ab545dba_1_0"/>
          <p:cNvSpPr txBox="1"/>
          <p:nvPr>
            <p:ph idx="10" type="dt"/>
          </p:nvPr>
        </p:nvSpPr>
        <p:spPr>
          <a:xfrm>
            <a:off x="503237" y="6886575"/>
            <a:ext cx="23433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g2f1ab545dba_1_0"/>
          <p:cNvSpPr txBox="1"/>
          <p:nvPr>
            <p:ph idx="11" type="ftr"/>
          </p:nvPr>
        </p:nvSpPr>
        <p:spPr>
          <a:xfrm>
            <a:off x="3448050" y="6886575"/>
            <a:ext cx="31908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g2f1ab545dba_1_0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  <p:cxnSp>
        <p:nvCxnSpPr>
          <p:cNvPr id="16" name="Google Shape;16;g2f1ab545dba_1_0"/>
          <p:cNvCxnSpPr/>
          <p:nvPr/>
        </p:nvCxnSpPr>
        <p:spPr>
          <a:xfrm flipH="1">
            <a:off x="428525" y="1074737"/>
            <a:ext cx="9131400" cy="1500"/>
          </a:xfrm>
          <a:prstGeom prst="straightConnector1">
            <a:avLst/>
          </a:prstGeom>
          <a:noFill/>
          <a:ln cap="flat" cmpd="sng" w="54700">
            <a:solidFill>
              <a:srgbClr val="3465A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2.png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Rover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PDR</a:t>
            </a:r>
            <a:endParaRPr/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Name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Team Number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42" name="Google Shape;42;p1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Design</a:t>
            </a:r>
            <a:endParaRPr/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 Name</a:t>
            </a:r>
            <a:endParaRPr/>
          </a:p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10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Design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Rocket</a:t>
            </a:r>
            <a:endParaRPr/>
          </a:p>
        </p:txBody>
      </p:sp>
      <p:sp>
        <p:nvSpPr>
          <p:cNvPr id="115" name="Google Shape;115;p11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overall rocket design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○"/>
            </a:pPr>
            <a:r>
              <a:rPr lang="en-US" sz="2000">
                <a:solidFill>
                  <a:srgbClr val="1A1A1A"/>
                </a:solidFill>
              </a:rPr>
              <a:t>A drawing of the rocket identifying all of its components and dimensions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■"/>
            </a:pPr>
            <a:r>
              <a:rPr lang="en-US" sz="2000">
                <a:solidFill>
                  <a:srgbClr val="1A1A1A"/>
                </a:solidFill>
              </a:rPr>
              <a:t>Length and diameter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○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major components and locations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Nose cone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Number of fins and size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Location and size of rail buttons</a:t>
            </a:r>
            <a:endParaRPr sz="2000">
              <a:solidFill>
                <a:srgbClr val="000000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Location of avionics bay if using electronics deployment with altimeter(s)</a:t>
            </a:r>
            <a:endParaRPr sz="2000">
              <a:solidFill>
                <a:srgbClr val="000000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Total on the pad weight of the rocket with the primary and backup motors.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○"/>
            </a:pPr>
            <a:r>
              <a:rPr lang="en-US" sz="2000">
                <a:solidFill>
                  <a:srgbClr val="1A1A1A"/>
                </a:solidFill>
              </a:rPr>
              <a:t>This includes: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■"/>
            </a:pPr>
            <a:r>
              <a:rPr lang="en-US" sz="2000">
                <a:solidFill>
                  <a:srgbClr val="1A1A1A"/>
                </a:solidFill>
              </a:rPr>
              <a:t>All recovery harnesses and parachutes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■"/>
            </a:pPr>
            <a:r>
              <a:rPr lang="en-US" sz="2000">
                <a:solidFill>
                  <a:srgbClr val="1A1A1A"/>
                </a:solidFill>
              </a:rPr>
              <a:t>Primary or backup motor</a:t>
            </a:r>
            <a:endParaRPr sz="2000">
              <a:solidFill>
                <a:srgbClr val="1A1A1A"/>
              </a:solidFill>
            </a:endParaRPr>
          </a:p>
          <a:p>
            <a:pPr indent="-4064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■"/>
            </a:pPr>
            <a:r>
              <a:rPr lang="en-US" sz="2000">
                <a:solidFill>
                  <a:srgbClr val="1A1A1A"/>
                </a:solidFill>
              </a:rPr>
              <a:t>Rover</a:t>
            </a:r>
            <a:endParaRPr sz="2000"/>
          </a:p>
        </p:txBody>
      </p:sp>
      <p:sp>
        <p:nvSpPr>
          <p:cNvPr id="116" name="Google Shape;116;p11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Design</a:t>
            </a:r>
            <a:r>
              <a:rPr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Rocket (cont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inued)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1A1A1A"/>
              </a:buClr>
              <a:buSzPts val="2000"/>
              <a:buChar char="●"/>
            </a:pPr>
            <a:r>
              <a:rPr lang="en-US" sz="2000">
                <a:solidFill>
                  <a:srgbClr val="1A1A1A"/>
                </a:solidFill>
              </a:rPr>
              <a:t>Identify the rocket’s stability. The center of gravity (CG) must be ahead of the center of pressure (CP) by at least one diameter (caliber) of your rocket.</a:t>
            </a:r>
            <a:endParaRPr sz="2000">
              <a:solidFill>
                <a:srgbClr val="1A1A1A"/>
              </a:solidFill>
            </a:endParaRPr>
          </a:p>
          <a:p>
            <a:pPr indent="-355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■"/>
            </a:pPr>
            <a:r>
              <a:rPr lang="en-US" sz="2000">
                <a:solidFill>
                  <a:srgbClr val="1A1A1A"/>
                </a:solidFill>
              </a:rPr>
              <a:t>With primary motor</a:t>
            </a:r>
            <a:endParaRPr sz="2000">
              <a:solidFill>
                <a:srgbClr val="1A1A1A"/>
              </a:solidFill>
            </a:endParaRPr>
          </a:p>
          <a:p>
            <a:pPr indent="-355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■"/>
            </a:pPr>
            <a:r>
              <a:rPr lang="en-US" sz="2000">
                <a:solidFill>
                  <a:srgbClr val="1A1A1A"/>
                </a:solidFill>
              </a:rPr>
              <a:t>With backup motor</a:t>
            </a:r>
            <a:endParaRPr sz="2000">
              <a:solidFill>
                <a:srgbClr val="1A1A1A"/>
              </a:solidFill>
            </a:endParaRPr>
          </a:p>
          <a:p>
            <a:pPr indent="-297180" lvl="0" marL="45720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080"/>
              <a:buFont typeface="Noto Sans Symbols"/>
              <a:buChar char="●"/>
            </a:pPr>
            <a:r>
              <a:rPr lang="en-US" sz="2400">
                <a:solidFill>
                  <a:schemeClr val="dk1"/>
                </a:solidFill>
              </a:rPr>
              <a:t>Motor retention method</a:t>
            </a:r>
            <a:endParaRPr sz="2400">
              <a:solidFill>
                <a:schemeClr val="dk1"/>
              </a:solidFill>
            </a:endParaRPr>
          </a:p>
          <a:p>
            <a:pPr indent="-381000" lvl="2" marL="137160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2400"/>
              <a:buChar char="■"/>
            </a:pPr>
            <a:r>
              <a:rPr lang="en-US" sz="2400"/>
              <a:t>Friction fit is specifically disallowed</a:t>
            </a:r>
            <a:endParaRPr sz="2000">
              <a:solidFill>
                <a:srgbClr val="1A1A1A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Explain how the rover is stowed and deployed from rocket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/>
          </a:p>
        </p:txBody>
      </p:sp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Materials</a:t>
            </a:r>
            <a:endParaRPr/>
          </a:p>
        </p:txBody>
      </p:sp>
      <p:sp>
        <p:nvSpPr>
          <p:cNvPr id="129" name="Google Shape;129;p1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1" lang="en-US"/>
              <a:t>List of materials used:</a:t>
            </a:r>
            <a:endParaRPr b="1"/>
          </a:p>
          <a:p>
            <a:pPr indent="-347980" lvl="1" marL="1117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Airframe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Nose cone material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Type of adhesives used</a:t>
            </a:r>
            <a:endParaRPr/>
          </a:p>
          <a:p>
            <a:pPr indent="-347980" lvl="1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Rail button source a</a:t>
            </a:r>
            <a:r>
              <a:rPr lang="en-US" sz="2400">
                <a:solidFill>
                  <a:srgbClr val="000000"/>
                </a:solidFill>
              </a:rPr>
              <a:t>nd material</a:t>
            </a:r>
            <a:endParaRPr/>
          </a:p>
          <a:p>
            <a:pPr indent="0" lvl="0" marL="1117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400"/>
          </a:p>
        </p:txBody>
      </p:sp>
      <p:sp>
        <p:nvSpPr>
          <p:cNvPr id="130" name="Google Shape;130;p1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System</a:t>
            </a:r>
            <a:endParaRPr/>
          </a:p>
        </p:txBody>
      </p:sp>
      <p:sp>
        <p:nvSpPr>
          <p:cNvPr id="136" name="Google Shape;136;p14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9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Parachute selection</a:t>
            </a:r>
            <a:endParaRPr b="1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</a:rPr>
              <a:t>Size of and how determined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</a:rPr>
              <a:t>Identify method for protecting parachute and rationale for choice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</a:rPr>
              <a:t>Dual deploy?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○"/>
            </a:pPr>
            <a:r>
              <a:rPr lang="en-US" sz="2400">
                <a:solidFill>
                  <a:schemeClr val="dk1"/>
                </a:solidFill>
              </a:rPr>
              <a:t>What is the expected descent rate(s)</a:t>
            </a:r>
            <a:endParaRPr sz="2400">
              <a:solidFill>
                <a:schemeClr val="dk1"/>
              </a:solidFill>
            </a:endParaRPr>
          </a:p>
          <a:p>
            <a:pPr indent="-414019" lvl="0" marL="431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Harness</a:t>
            </a:r>
            <a:endParaRPr b="1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</a:rPr>
              <a:t>Show drawing of recovery harnesses for each part of rocket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shock cord, lengths and strength</a:t>
            </a:r>
            <a:r>
              <a:rPr lang="en-US" sz="2400">
                <a:solidFill>
                  <a:schemeClr val="dk1"/>
                </a:solidFill>
              </a:rPr>
              <a:t>s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chemeClr val="dk1"/>
                </a:solidFill>
              </a:rPr>
              <a:t>Identify 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inkages and </a:t>
            </a:r>
            <a:r>
              <a:rPr lang="en-US" sz="2400">
                <a:solidFill>
                  <a:schemeClr val="dk1"/>
                </a:solidFill>
              </a:rPr>
              <a:t>load limits</a:t>
            </a:r>
            <a:endParaRPr sz="2400">
              <a:solidFill>
                <a:schemeClr val="dk1"/>
              </a:solidFill>
            </a:endParaRPr>
          </a:p>
          <a:p>
            <a:pPr indent="-387350" lvl="1" marL="863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○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Attachment points, eyebolts, fender washers, etc. and their mo</a:t>
            </a:r>
            <a:r>
              <a:rPr lang="en-US" sz="2400">
                <a:solidFill>
                  <a:schemeClr val="dk1"/>
                </a:solidFill>
              </a:rPr>
              <a:t>unting methods</a:t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37" name="Google Shape;137;p14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System Deployment Method</a:t>
            </a:r>
            <a:endParaRPr/>
          </a:p>
        </p:txBody>
      </p:sp>
      <p:sp>
        <p:nvSpPr>
          <p:cNvPr id="143" name="Google Shape;143;p15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●"/>
            </a:pPr>
            <a:r>
              <a:rPr b="1" lang="en-US" sz="2400">
                <a:solidFill>
                  <a:srgbClr val="1A1A1A"/>
                </a:solidFill>
              </a:rPr>
              <a:t>Document method of initiating recovery</a:t>
            </a:r>
            <a:endParaRPr b="1"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rgbClr val="1A1A1A"/>
                </a:solidFill>
              </a:rPr>
              <a:t>Altimeter(s)</a:t>
            </a:r>
            <a:endParaRPr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○"/>
            </a:pPr>
            <a:r>
              <a:rPr lang="en-US" sz="2400">
                <a:solidFill>
                  <a:srgbClr val="1A1A1A"/>
                </a:solidFill>
              </a:rPr>
              <a:t>Parachute release mechanism</a:t>
            </a:r>
            <a:endParaRPr sz="2400">
              <a:solidFill>
                <a:srgbClr val="1A1A1A"/>
              </a:solidFill>
            </a:endParaRPr>
          </a:p>
          <a:p>
            <a:pPr indent="-3873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Arial"/>
              <a:buChar char="○"/>
            </a:pPr>
            <a:r>
              <a:rPr lang="en-US" sz="2400">
                <a:solidFill>
                  <a:srgbClr val="1A1A1A"/>
                </a:solidFill>
              </a:rPr>
              <a:t>Motor ejection - specify motor delay in seconds for</a:t>
            </a:r>
            <a:endParaRPr sz="2400">
              <a:solidFill>
                <a:srgbClr val="1A1A1A"/>
              </a:solidFill>
            </a:endParaRPr>
          </a:p>
          <a:p>
            <a:pPr indent="-4318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Char char="■"/>
            </a:pPr>
            <a:r>
              <a:rPr lang="en-US" sz="2400">
                <a:solidFill>
                  <a:srgbClr val="1A1A1A"/>
                </a:solidFill>
              </a:rPr>
              <a:t>Primary motor</a:t>
            </a:r>
            <a:endParaRPr sz="2400">
              <a:solidFill>
                <a:srgbClr val="1A1A1A"/>
              </a:solidFill>
            </a:endParaRPr>
          </a:p>
          <a:p>
            <a:pPr indent="-431800" lvl="2" marL="1676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Char char="■"/>
            </a:pPr>
            <a:r>
              <a:rPr lang="en-US" sz="2400">
                <a:solidFill>
                  <a:srgbClr val="1A1A1A"/>
                </a:solidFill>
              </a:rPr>
              <a:t>Secondary motor</a:t>
            </a:r>
            <a:endParaRPr sz="2400">
              <a:solidFill>
                <a:srgbClr val="1A1A1A"/>
              </a:solidFill>
            </a:endParaRPr>
          </a:p>
          <a:p>
            <a:pPr indent="-414019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1A1A1A"/>
                </a:solidFill>
              </a:rPr>
              <a:t>Any rockets using VMAX motors must use an altimeter that deploys the parachutes as per Tripoli and NAR rules.</a:t>
            </a:r>
            <a:endParaRPr sz="2400">
              <a:solidFill>
                <a:srgbClr val="1A1A1A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b="1" sz="2000"/>
          </a:p>
        </p:txBody>
      </p:sp>
      <p:sp>
        <p:nvSpPr>
          <p:cNvPr id="144" name="Google Shape;144;p15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Recovery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Electronics - if used</a:t>
            </a:r>
            <a:endParaRPr/>
          </a:p>
        </p:txBody>
      </p:sp>
      <p:sp>
        <p:nvSpPr>
          <p:cNvPr id="150" name="Google Shape;150;p1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which commercial altimeter(s) </a:t>
            </a:r>
            <a:r>
              <a:rPr lang="en-US" sz="2000">
                <a:solidFill>
                  <a:srgbClr val="1A1A1A"/>
                </a:solidFill>
              </a:rPr>
              <a:t>will</a:t>
            </a: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be used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Show wiring diagram of altimeters with charges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the number and size of the pressure ports for altimeter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altimeter preparation steps.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the quantity of black powder to be used to separate each section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the volume of the section to be pressurized with calculated pressure level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Document charge size testing and results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Specify how sections are secured before the ejection charges separate sections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friction fit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shear pins - number and size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Other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Lato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how charges are fired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e-matches</a:t>
            </a:r>
            <a:endParaRPr sz="2000">
              <a:solidFill>
                <a:srgbClr val="1A1A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○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other</a:t>
            </a:r>
            <a:endParaRPr b="1" sz="2000">
              <a:solidFill>
                <a:srgbClr val="1A1A1A"/>
              </a:solidFill>
            </a:endParaRPr>
          </a:p>
        </p:txBody>
      </p:sp>
      <p:sp>
        <p:nvSpPr>
          <p:cNvPr id="151" name="Google Shape;151;p1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Altitude Recording Altimeter</a:t>
            </a:r>
            <a:endParaRPr/>
          </a:p>
        </p:txBody>
      </p:sp>
      <p:sp>
        <p:nvSpPr>
          <p:cNvPr id="157" name="Google Shape;157;p1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Identify the commercial altimete</a:t>
            </a:r>
            <a:r>
              <a:rPr lang="en-US" sz="2000">
                <a:solidFill>
                  <a:srgbClr val="1A1A1A"/>
                </a:solidFill>
              </a:rPr>
              <a:t>r</a:t>
            </a: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rgbClr val="1A1A1A"/>
                </a:solidFill>
              </a:rPr>
              <a:t>to</a:t>
            </a:r>
            <a:r>
              <a:rPr lang="en-US" sz="200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rPr>
              <a:t> be used</a:t>
            </a:r>
            <a:r>
              <a:rPr lang="en-US" sz="2000">
                <a:solidFill>
                  <a:srgbClr val="1A1A1A"/>
                </a:solidFill>
              </a:rPr>
              <a:t> to officially record the rocket’s altitude</a:t>
            </a:r>
            <a:endParaRPr sz="2000">
              <a:solidFill>
                <a:srgbClr val="1A1A1A"/>
              </a:solidFill>
            </a:endParaRPr>
          </a:p>
          <a:p>
            <a:pPr indent="-355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Char char="○"/>
            </a:pPr>
            <a:r>
              <a:rPr lang="en-US" sz="2000">
                <a:solidFill>
                  <a:srgbClr val="1A1A1A"/>
                </a:solidFill>
              </a:rPr>
              <a:t>If using a commercial altimeter for deployment, it can be designated the altitude recording altimeter</a:t>
            </a:r>
            <a:endParaRPr sz="2000">
              <a:solidFill>
                <a:srgbClr val="1A1A1A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1A1A1A"/>
              </a:solidFill>
            </a:endParaRPr>
          </a:p>
        </p:txBody>
      </p:sp>
      <p:sp>
        <p:nvSpPr>
          <p:cNvPr id="158" name="Google Shape;158;p1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Motor Selection</a:t>
            </a:r>
            <a:endParaRPr/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Identify primary motor selection</a:t>
            </a:r>
            <a:endParaRPr sz="2000">
              <a:solidFill>
                <a:srgbClr val="1A1A1A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Calculate thrust to on pad weight ratio using average thrust of the primary motor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○"/>
            </a:pPr>
            <a:r>
              <a:rPr lang="en-US" sz="2000">
                <a:solidFill>
                  <a:srgbClr val="1A1A1A"/>
                </a:solidFill>
              </a:rPr>
              <a:t>Thrust to weight ratio must be a minimum of 5:1</a:t>
            </a:r>
            <a:endParaRPr sz="2000">
              <a:solidFill>
                <a:srgbClr val="1A1A1A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Identify back up motor selection and what changes to rocket would be required to successfully comply with contest rules</a:t>
            </a:r>
            <a:endParaRPr sz="2000">
              <a:solidFill>
                <a:srgbClr val="1A1A1A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Calculate thrust to on pad weight ratio using average thrust of the backup motor</a:t>
            </a:r>
            <a:endParaRPr sz="2000">
              <a:solidFill>
                <a:srgbClr val="1A1A1A"/>
              </a:solidFill>
            </a:endParaRPr>
          </a:p>
          <a:p>
            <a:pPr indent="-361950" lvl="1" marL="863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○"/>
            </a:pPr>
            <a:r>
              <a:rPr lang="en-US" sz="2000">
                <a:solidFill>
                  <a:srgbClr val="1A1A1A"/>
                </a:solidFill>
              </a:rPr>
              <a:t>Thrust to weight ratio must be a minimum of 5:1</a:t>
            </a:r>
            <a:endParaRPr sz="2000">
              <a:solidFill>
                <a:srgbClr val="1A1A1A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Include a simulation plot for the primary motor</a:t>
            </a:r>
            <a:endParaRPr sz="2000">
              <a:solidFill>
                <a:srgbClr val="1A1A1A"/>
              </a:solidFill>
            </a:endParaRPr>
          </a:p>
          <a:p>
            <a:pPr indent="-388620" lvl="0" marL="431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1A1A1A"/>
                </a:solidFill>
              </a:rPr>
              <a:t>Include a simulation plot for the backup motor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165" name="Google Shape;165;p18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Mars </a:t>
            </a:r>
            <a:r>
              <a:rPr lang="en-US" sz="3200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</a:t>
            </a:r>
            <a:endParaRPr/>
          </a:p>
        </p:txBody>
      </p:sp>
      <p:sp>
        <p:nvSpPr>
          <p:cNvPr id="171" name="Google Shape;171;p19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2" name="Google Shape;172;p1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48" name="Google Shape;48;p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Indicate team member(s) who will present each section</a:t>
            </a:r>
            <a:endParaRPr/>
          </a:p>
        </p:txBody>
      </p:sp>
      <p:sp>
        <p:nvSpPr>
          <p:cNvPr id="49" name="Google Shape;49;p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Mars </a:t>
            </a: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 Overview</a:t>
            </a:r>
            <a:endParaRPr/>
          </a:p>
        </p:txBody>
      </p:sp>
      <p:sp>
        <p:nvSpPr>
          <p:cNvPr id="178" name="Google Shape;178;p2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diagram or picture of </a:t>
            </a:r>
            <a:r>
              <a:rPr lang="en-US" sz="2400">
                <a:solidFill>
                  <a:srgbClr val="000000"/>
                </a:solidFill>
              </a:rPr>
              <a:t>payload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design concept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major components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/>
              <a:t>Provide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Dimensions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179" name="Google Shape;179;p2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lang="en-US"/>
              <a:t>Design</a:t>
            </a:r>
            <a:endParaRPr/>
          </a:p>
        </p:txBody>
      </p:sp>
      <p:sp>
        <p:nvSpPr>
          <p:cNvPr id="187" name="Google Shape;187;p25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Show at least two </a:t>
            </a:r>
            <a:r>
              <a:rPr lang="en-US">
                <a:highlight>
                  <a:schemeClr val="lt1"/>
                </a:highlight>
              </a:rPr>
              <a:t>rover </a:t>
            </a:r>
            <a:r>
              <a:rPr lang="en-US"/>
              <a:t>design concepts</a:t>
            </a:r>
            <a:endParaRPr/>
          </a:p>
          <a:p>
            <a:pPr indent="-228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Identify mechanisms used, example </a:t>
            </a:r>
            <a:r>
              <a:rPr lang="en-US">
                <a:highlight>
                  <a:schemeClr val="lt1"/>
                </a:highlight>
              </a:rPr>
              <a:t>wheels</a:t>
            </a:r>
            <a:r>
              <a:rPr lang="en-US"/>
              <a:t>, servos, solenoids, </a:t>
            </a:r>
            <a:r>
              <a:rPr lang="en-US"/>
              <a:t>hinges, springs, etc</a:t>
            </a:r>
            <a:endParaRPr/>
          </a:p>
          <a:p>
            <a:pPr indent="-228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1"/>
                </a:highlight>
              </a:rPr>
              <a:t>Explain and show how the rover navigates either autonomously or by command</a:t>
            </a:r>
            <a:endParaRPr>
              <a:highlight>
                <a:schemeClr val="lt1"/>
              </a:highlight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Indicate design selection and reason</a:t>
            </a:r>
            <a:endParaRPr/>
          </a:p>
        </p:txBody>
      </p:sp>
      <p:sp>
        <p:nvSpPr>
          <p:cNvPr id="188" name="Google Shape;188;p25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189" name="Google Shape;189;p25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489a8de923_0_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 Container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Mechanic</a:t>
            </a:r>
            <a:r>
              <a:rPr lang="en-US"/>
              <a:t>al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Trade </a:t>
            </a:r>
            <a:endParaRPr/>
          </a:p>
        </p:txBody>
      </p:sp>
      <p:sp>
        <p:nvSpPr>
          <p:cNvPr id="195" name="Google Shape;195;g3489a8de923_0_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Mechanical design description of </a:t>
            </a:r>
            <a:r>
              <a:rPr lang="en-US">
                <a:highlight>
                  <a:schemeClr val="lt1"/>
                </a:highlight>
              </a:rPr>
              <a:t>container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Structure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Component placement, e</a:t>
            </a:r>
            <a:r>
              <a:rPr lang="en-US" sz="2000">
                <a:solidFill>
                  <a:srgbClr val="000000"/>
                </a:solidFill>
              </a:rPr>
              <a:t>lectronics, actuators, etc.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lang="en-US" sz="2000">
                <a:solidFill>
                  <a:srgbClr val="000000"/>
                </a:solidFill>
              </a:rPr>
              <a:t>Show two design concepts</a:t>
            </a:r>
            <a:endParaRPr sz="2000">
              <a:solidFill>
                <a:srgbClr val="000000"/>
              </a:solidFill>
            </a:endParaRPr>
          </a:p>
          <a:p>
            <a:pPr indent="-3238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Char char="−"/>
            </a:pPr>
            <a:r>
              <a:rPr lang="en-US"/>
              <a:t>How is rover protected</a:t>
            </a:r>
            <a:endParaRPr/>
          </a:p>
          <a:p>
            <a:pPr indent="-388620" lvl="0" marL="4318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rgbClr val="000000"/>
                </a:solidFill>
              </a:rPr>
              <a:t>Indicate design selection and rationale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196" name="Google Shape;196;g3489a8de923_0_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7" name="Google Shape;197;g3489a8de923_0_0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6de575ec1a_0_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Container </a:t>
            </a:r>
            <a:r>
              <a:rPr lang="en-US" sz="3200">
                <a:solidFill>
                  <a:srgbClr val="000000"/>
                </a:solidFill>
              </a:rPr>
              <a:t>Descent Control at </a:t>
            </a:r>
            <a:r>
              <a:rPr lang="en-US"/>
              <a:t>1</a:t>
            </a:r>
            <a:r>
              <a:rPr lang="en-US" sz="3200">
                <a:solidFill>
                  <a:srgbClr val="000000"/>
                </a:solidFill>
              </a:rPr>
              <a:t>5 ft/s</a:t>
            </a:r>
            <a:endParaRPr/>
          </a:p>
        </p:txBody>
      </p:sp>
      <p:sp>
        <p:nvSpPr>
          <p:cNvPr id="203" name="Google Shape;203;g26de575ec1a_0_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and explain two designs for controlling the </a:t>
            </a: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>
                <a:highlight>
                  <a:srgbClr val="FFFF00"/>
                </a:highlight>
              </a:rPr>
              <a:t> </a:t>
            </a:r>
            <a:r>
              <a:rPr lang="en-US" sz="2400">
                <a:solidFill>
                  <a:srgbClr val="000000"/>
                </a:solidFill>
              </a:rPr>
              <a:t>descent at </a:t>
            </a:r>
            <a:r>
              <a:rPr lang="en-US"/>
              <a:t>1</a:t>
            </a:r>
            <a:r>
              <a:rPr lang="en-US" sz="2400">
                <a:solidFill>
                  <a:srgbClr val="000000"/>
                </a:solidFill>
              </a:rPr>
              <a:t>5 ft/s</a:t>
            </a:r>
            <a:endParaRPr sz="2400">
              <a:solidFill>
                <a:srgbClr val="000000"/>
              </a:solidFill>
            </a:endParaRPr>
          </a:p>
          <a:p>
            <a:pPr indent="-381000" lvl="1" marL="914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400"/>
              <a:buChar char="−"/>
            </a:pPr>
            <a:r>
              <a:rPr lang="en-US" sz="2400">
                <a:solidFill>
                  <a:srgbClr val="000000"/>
                </a:solidFill>
              </a:rPr>
              <a:t>Material selections</a:t>
            </a:r>
            <a:endParaRPr sz="2400">
              <a:solidFill>
                <a:srgbClr val="000000"/>
              </a:solidFill>
            </a:endParaRPr>
          </a:p>
          <a:p>
            <a:pPr indent="-381000" lvl="1" marL="914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400"/>
              <a:buChar char="−"/>
            </a:pPr>
            <a:r>
              <a:rPr lang="en-US" sz="2400">
                <a:solidFill>
                  <a:srgbClr val="000000"/>
                </a:solidFill>
              </a:rPr>
              <a:t>Colors</a:t>
            </a:r>
            <a:endParaRPr sz="2400">
              <a:solidFill>
                <a:srgbClr val="000000"/>
              </a:solidFill>
            </a:endParaRPr>
          </a:p>
          <a:p>
            <a:pPr indent="-381000" lvl="1" marL="914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400"/>
              <a:buChar char="−"/>
            </a:pPr>
            <a:r>
              <a:rPr lang="en-US" sz="2400">
                <a:solidFill>
                  <a:srgbClr val="000000"/>
                </a:solidFill>
              </a:rPr>
              <a:t>Attachment method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04" name="Google Shape;204;g26de575ec1a_0_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5" name="Google Shape;205;g26de575ec1a_0_7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e84b6743c8_0_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>
                <a:highlight>
                  <a:schemeClr val="lt1"/>
                </a:highlight>
              </a:rPr>
              <a:t>Rover Soil Collection Design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13" name="Google Shape;213;g2e84b6743c8_0_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>
                <a:highlight>
                  <a:schemeClr val="lt1"/>
                </a:highlight>
              </a:rPr>
              <a:t>Show and explain mechanism for collecting soil sample</a:t>
            </a:r>
            <a:endParaRPr>
              <a:highlight>
                <a:schemeClr val="lt1"/>
              </a:highlight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>
                <a:highlight>
                  <a:schemeClr val="lt1"/>
                </a:highlight>
              </a:rPr>
              <a:t>Show and explain how the sample is stored</a:t>
            </a:r>
            <a:endParaRPr>
              <a:highlight>
                <a:schemeClr val="lt1"/>
              </a:highlight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Identify mechanisms and structures used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Show how collection device is stowed during flight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Show at least 2 concepts and your reasons for selection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g2e84b6743c8_0_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215" name="Google Shape;215;g2e84b6743c8_0_7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>
                <a:highlight>
                  <a:schemeClr val="lt1"/>
                </a:highlight>
              </a:rPr>
              <a:t>Rover and Container </a:t>
            </a:r>
            <a:r>
              <a:rPr lang="en-US"/>
              <a:t>Mass Budget</a:t>
            </a:r>
            <a:endParaRPr/>
          </a:p>
        </p:txBody>
      </p:sp>
      <p:sp>
        <p:nvSpPr>
          <p:cNvPr id="223" name="Google Shape;223;p2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>
                <a:solidFill>
                  <a:srgbClr val="000000"/>
                </a:solidFill>
              </a:rPr>
              <a:t>Show mass of all components of the selected rover </a:t>
            </a:r>
            <a:r>
              <a:rPr lang="en-US">
                <a:solidFill>
                  <a:srgbClr val="000000"/>
                </a:solidFill>
                <a:highlight>
                  <a:schemeClr val="lt1"/>
                </a:highlight>
              </a:rPr>
              <a:t>and container</a:t>
            </a:r>
            <a:r>
              <a:rPr lang="en-US">
                <a:solidFill>
                  <a:srgbClr val="000000"/>
                </a:solidFill>
              </a:rPr>
              <a:t> design</a:t>
            </a:r>
            <a:endParaRPr>
              <a:solidFill>
                <a:srgbClr val="000000"/>
              </a:solidFill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Mass of each structural element in grams</a:t>
            </a:r>
            <a:endParaRPr sz="2400"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Sources/uncertainties – whether the masses are estimates, from data sheets, measured values, etc.</a:t>
            </a:r>
            <a:endParaRPr sz="2400"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Total mass of all components and structural elements</a:t>
            </a:r>
            <a:endParaRPr sz="2400"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>
                <a:solidFill>
                  <a:schemeClr val="dk1"/>
                </a:solidFill>
              </a:rPr>
              <a:t>Margin: The amount of mass (in grams) in which the mass budget meets, exceeds, or falls short of the mass requirement</a:t>
            </a:r>
            <a:endParaRPr sz="24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224" name="Google Shape;224;p2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7"/>
          <p:cNvSpPr txBox="1"/>
          <p:nvPr>
            <p:ph type="title"/>
          </p:nvPr>
        </p:nvSpPr>
        <p:spPr>
          <a:xfrm>
            <a:off x="343628" y="3161218"/>
            <a:ext cx="93933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lang="en-US"/>
              <a:t>Electronics</a:t>
            </a:r>
            <a:endParaRPr/>
          </a:p>
        </p:txBody>
      </p:sp>
      <p:sp>
        <p:nvSpPr>
          <p:cNvPr id="232" name="Google Shape;232;p27"/>
          <p:cNvSpPr txBox="1"/>
          <p:nvPr>
            <p:ph idx="12" type="sldNum"/>
          </p:nvPr>
        </p:nvSpPr>
        <p:spPr>
          <a:xfrm>
            <a:off x="9340296" y="6853777"/>
            <a:ext cx="6048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</a:t>
            </a:r>
            <a:r>
              <a:rPr lang="en-US" sz="3200">
                <a:solidFill>
                  <a:srgbClr val="000000"/>
                </a:solidFill>
                <a:highlight>
                  <a:schemeClr val="lt1"/>
                </a:highlight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Electronics Block Diagram</a:t>
            </a:r>
            <a:endParaRPr/>
          </a:p>
        </p:txBody>
      </p:sp>
      <p:sp>
        <p:nvSpPr>
          <p:cNvPr id="238" name="Google Shape;238;p28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block diagram of electronics</a:t>
            </a:r>
            <a:endParaRPr sz="2400">
              <a:solidFill>
                <a:srgbClr val="000000"/>
              </a:solidFill>
            </a:endParaRPr>
          </a:p>
          <a:p>
            <a:pPr indent="-414019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processor, sensors, mechanism control circuits, radio, etc.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39" name="Google Shape;239;p28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13bf070f482_0_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</a:t>
            </a:r>
            <a:r>
              <a:rPr lang="en-US" sz="3200">
                <a:solidFill>
                  <a:srgbClr val="000000"/>
                </a:solidFill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Processor and Memory</a:t>
            </a:r>
            <a:endParaRPr/>
          </a:p>
        </p:txBody>
      </p:sp>
      <p:sp>
        <p:nvSpPr>
          <p:cNvPr id="245" name="Google Shape;245;g13bf070f482_0_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Do a trade study on processors and memory required for the rover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Processor speed and data width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Data interfaces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Memory storage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Boot time </a:t>
            </a:r>
            <a:endParaRPr sz="2400">
              <a:solidFill>
                <a:srgbClr val="000000"/>
              </a:solidFill>
            </a:endParaRPr>
          </a:p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at least two choices</a:t>
            </a:r>
            <a:endParaRPr sz="2400">
              <a:solidFill>
                <a:srgbClr val="000000"/>
              </a:solidFill>
            </a:endParaRPr>
          </a:p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Indicate selection and rationale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46" name="Google Shape;246;g13bf070f482_0_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7" name="Google Shape;247;g13bf070f482_0_0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754cbc9943_0_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</a:t>
            </a:r>
            <a:r>
              <a:rPr lang="en-US" sz="3200">
                <a:solidFill>
                  <a:srgbClr val="000000"/>
                </a:solidFill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Sensors &amp; Camera</a:t>
            </a:r>
            <a:endParaRPr/>
          </a:p>
        </p:txBody>
      </p:sp>
      <p:sp>
        <p:nvSpPr>
          <p:cNvPr id="253" name="Google Shape;253;g2754cbc9943_0_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Do a trade study on sensors required </a:t>
            </a:r>
            <a:r>
              <a:rPr lang="en-US"/>
              <a:t>to navigate the</a:t>
            </a:r>
            <a:r>
              <a:rPr lang="en-US" sz="2400">
                <a:solidFill>
                  <a:srgbClr val="000000"/>
                </a:solidFill>
              </a:rPr>
              <a:t> </a:t>
            </a:r>
            <a:r>
              <a:rPr lang="en-US"/>
              <a:t>rover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Types of sensors to provide required telemetry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Specifications of sensors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Power requirements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at least two choices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Indicate selection and rationale</a:t>
            </a:r>
            <a:endParaRPr/>
          </a:p>
          <a:p>
            <a:pPr indent="-3810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>
                <a:solidFill>
                  <a:schemeClr val="dk1"/>
                </a:solidFill>
              </a:rPr>
              <a:t>Do a trade study on cameras required for the rover</a:t>
            </a:r>
            <a:endParaRPr>
              <a:solidFill>
                <a:schemeClr val="dk1"/>
              </a:solidFill>
            </a:endParaRPr>
          </a:p>
          <a:p>
            <a:pPr indent="-381000" lvl="1" marL="9144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chemeClr val="dk1"/>
                </a:solidFill>
              </a:rPr>
              <a:t>Include </a:t>
            </a:r>
            <a:endParaRPr sz="2400">
              <a:solidFill>
                <a:schemeClr val="dk1"/>
              </a:solidFill>
            </a:endParaRPr>
          </a:p>
          <a:p>
            <a:pPr indent="-381000" lvl="2" marL="13716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</a:pPr>
            <a:r>
              <a:rPr lang="en-US" sz="2400">
                <a:solidFill>
                  <a:schemeClr val="dk1"/>
                </a:solidFill>
              </a:rPr>
              <a:t>Specifications of cameras</a:t>
            </a:r>
            <a:endParaRPr sz="2400">
              <a:solidFill>
                <a:schemeClr val="dk1"/>
              </a:solidFill>
            </a:endParaRPr>
          </a:p>
          <a:p>
            <a:pPr indent="-381000" lvl="2" marL="13716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</a:pPr>
            <a:r>
              <a:rPr lang="en-US" sz="2400">
                <a:solidFill>
                  <a:schemeClr val="dk1"/>
                </a:solidFill>
              </a:rPr>
              <a:t>Power requirements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>
                <a:solidFill>
                  <a:schemeClr val="dk1"/>
                </a:solidFill>
              </a:rPr>
              <a:t>Show at least two choices</a:t>
            </a:r>
            <a:endParaRPr>
              <a:solidFill>
                <a:schemeClr val="dk1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>
                <a:solidFill>
                  <a:schemeClr val="dk1"/>
                </a:solidFill>
              </a:rPr>
              <a:t>Indicate selection and rationale</a:t>
            </a:r>
            <a:endParaRPr>
              <a:solidFill>
                <a:schemeClr val="dk1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One page per </a:t>
            </a:r>
            <a:r>
              <a:rPr lang="en-US"/>
              <a:t>component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54" name="Google Shape;254;g2754cbc9943_0_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5" name="Google Shape;255;g2754cbc9943_0_0"/>
          <p:cNvSpPr txBox="1"/>
          <p:nvPr/>
        </p:nvSpPr>
        <p:spPr>
          <a:xfrm>
            <a:off x="1800800" y="691342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55" name="Google Shape;55;p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Single slide listing team members and role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use an organization chart</a:t>
            </a:r>
            <a:endParaRPr/>
          </a:p>
        </p:txBody>
      </p:sp>
      <p:sp>
        <p:nvSpPr>
          <p:cNvPr id="56" name="Google Shape;56;p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489a8de923_0_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Container</a:t>
            </a:r>
            <a:r>
              <a:rPr lang="en-US" sz="3200">
                <a:solidFill>
                  <a:srgbClr val="000000"/>
                </a:solidFill>
                <a:highlight>
                  <a:schemeClr val="lt1"/>
                </a:highlight>
              </a:rPr>
              <a:t> </a:t>
            </a:r>
            <a:r>
              <a:rPr lang="en-US" sz="3200">
                <a:solidFill>
                  <a:srgbClr val="000000"/>
                </a:solidFill>
              </a:rPr>
              <a:t>Electronics Block Diagram</a:t>
            </a:r>
            <a:endParaRPr/>
          </a:p>
        </p:txBody>
      </p:sp>
      <p:sp>
        <p:nvSpPr>
          <p:cNvPr id="261" name="Google Shape;261;g3489a8de923_0_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block diagram of electronics</a:t>
            </a:r>
            <a:endParaRPr sz="2400">
              <a:solidFill>
                <a:srgbClr val="000000"/>
              </a:solidFill>
            </a:endParaRPr>
          </a:p>
          <a:p>
            <a:pPr indent="-414018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processor, sensors, mechanism control circuits, radio, etc.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62" name="Google Shape;262;g3489a8de923_0_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489a8de923_0_1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</a:t>
            </a:r>
            <a:r>
              <a:rPr lang="en-US" sz="3200">
                <a:solidFill>
                  <a:srgbClr val="000000"/>
                </a:solidFill>
              </a:rPr>
              <a:t> Processor and Memory</a:t>
            </a:r>
            <a:endParaRPr/>
          </a:p>
        </p:txBody>
      </p:sp>
      <p:sp>
        <p:nvSpPr>
          <p:cNvPr id="268" name="Google Shape;268;g3489a8de923_0_1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Do a trade study on processors and memory required for the rover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Processor speed and data width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Data interfaces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Memory storage requirements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Boot time 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at least two choices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Indicate selection and rationale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69" name="Google Shape;269;g3489a8de923_0_1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0" name="Google Shape;270;g3489a8de923_0_13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489a8de923_0_2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</a:t>
            </a:r>
            <a:r>
              <a:rPr lang="en-US" sz="3200">
                <a:solidFill>
                  <a:srgbClr val="000000"/>
                </a:solidFill>
              </a:rPr>
              <a:t> Sensors</a:t>
            </a:r>
            <a:endParaRPr/>
          </a:p>
        </p:txBody>
      </p:sp>
      <p:sp>
        <p:nvSpPr>
          <p:cNvPr id="276" name="Google Shape;276;g3489a8de923_0_2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Do a trade study on sensors required for the payload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Include 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Types of sensors to provide required telemetry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Specifications of sensors</a:t>
            </a:r>
            <a:endParaRPr sz="2400">
              <a:solidFill>
                <a:srgbClr val="000000"/>
              </a:solidFill>
            </a:endParaRPr>
          </a:p>
          <a:p>
            <a:pPr indent="-431800" lvl="2" marL="1676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■"/>
            </a:pPr>
            <a:r>
              <a:rPr lang="en-US" sz="2400">
                <a:solidFill>
                  <a:srgbClr val="000000"/>
                </a:solidFill>
              </a:rPr>
              <a:t>Power requirements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Show at least two choices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Indicate selection and rationale</a:t>
            </a:r>
            <a:endParaRPr sz="2400">
              <a:solidFill>
                <a:srgbClr val="000000"/>
              </a:solidFill>
            </a:endParaRPr>
          </a:p>
          <a:p>
            <a:pPr indent="-414017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>
                <a:solidFill>
                  <a:srgbClr val="000000"/>
                </a:solidFill>
              </a:rPr>
              <a:t>One page per sensor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77" name="Google Shape;277;g3489a8de923_0_2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8" name="Google Shape;278;g3489a8de923_0_20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Container Telemetry Radio Trade</a:t>
            </a:r>
            <a:endParaRPr/>
          </a:p>
        </p:txBody>
      </p:sp>
      <p:sp>
        <p:nvSpPr>
          <p:cNvPr id="286" name="Google Shape;286;p3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Do trade selection of at least two types of radio systems for the Container to </a:t>
            </a:r>
            <a:r>
              <a:rPr lang="en-US" sz="2000">
                <a:solidFill>
                  <a:srgbClr val="000000"/>
                </a:solidFill>
              </a:rPr>
              <a:t>Ground Station Radio</a:t>
            </a:r>
            <a:endParaRPr sz="2000">
              <a:solidFill>
                <a:srgbClr val="000000"/>
              </a:solidFill>
            </a:endParaRPr>
          </a:p>
          <a:p>
            <a:pPr indent="-3048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</a:pPr>
            <a:r>
              <a:rPr lang="en-US" sz="1500">
                <a:solidFill>
                  <a:srgbClr val="000000"/>
                </a:solidFill>
              </a:rPr>
              <a:t>Type of radio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Frequency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Power level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287" name="Google Shape;287;p3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288" name="Google Shape;288;p30"/>
          <p:cNvSpPr txBox="1"/>
          <p:nvPr/>
        </p:nvSpPr>
        <p:spPr>
          <a:xfrm>
            <a:off x="1950763" y="671525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e84b6743c8_0_34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Container Telemetry</a:t>
            </a:r>
            <a:r>
              <a:rPr lang="en-US"/>
              <a:t> Antenna Trade</a:t>
            </a:r>
            <a:endParaRPr/>
          </a:p>
        </p:txBody>
      </p:sp>
      <p:sp>
        <p:nvSpPr>
          <p:cNvPr id="296" name="Google Shape;296;g2e84b6743c8_0_34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 Do trade selection of antennas for the </a:t>
            </a:r>
            <a:r>
              <a:rPr lang="en-US" sz="2000"/>
              <a:t>telemetry link to the ground station</a:t>
            </a:r>
            <a:endParaRPr sz="20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Type antenna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Antenna pattern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297" name="Google Shape;297;g2e84b6743c8_0_34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298" name="Google Shape;298;g2e84b6743c8_0_34"/>
          <p:cNvSpPr txBox="1"/>
          <p:nvPr/>
        </p:nvSpPr>
        <p:spPr>
          <a:xfrm>
            <a:off x="1950763" y="671525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489a8de923_0_2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Radio Trade</a:t>
            </a:r>
            <a:endParaRPr/>
          </a:p>
        </p:txBody>
      </p:sp>
      <p:sp>
        <p:nvSpPr>
          <p:cNvPr id="306" name="Google Shape;306;g3489a8de923_0_2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Do trade selection of at least two types of radio systems for the </a:t>
            </a:r>
            <a:r>
              <a:rPr lang="en-US" sz="2000"/>
              <a:t>Rover Command</a:t>
            </a:r>
            <a:r>
              <a:rPr lang="en-US" sz="2000">
                <a:solidFill>
                  <a:srgbClr val="000000"/>
                </a:solidFill>
              </a:rPr>
              <a:t> Radio</a:t>
            </a:r>
            <a:endParaRPr sz="2000">
              <a:solidFill>
                <a:srgbClr val="000000"/>
              </a:solidFill>
            </a:endParaRPr>
          </a:p>
          <a:p>
            <a:pPr indent="-304800" lvl="1" marL="914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</a:pPr>
            <a:r>
              <a:rPr lang="en-US" sz="1500">
                <a:solidFill>
                  <a:srgbClr val="000000"/>
                </a:solidFill>
              </a:rPr>
              <a:t>Type of radio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Frequency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Power level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307" name="Google Shape;307;g3489a8de923_0_2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308" name="Google Shape;308;g3489a8de923_0_27"/>
          <p:cNvSpPr txBox="1"/>
          <p:nvPr/>
        </p:nvSpPr>
        <p:spPr>
          <a:xfrm>
            <a:off x="1950763" y="671525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489a8de923_0_3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Command Antenna Trade</a:t>
            </a:r>
            <a:endParaRPr/>
          </a:p>
        </p:txBody>
      </p:sp>
      <p:sp>
        <p:nvSpPr>
          <p:cNvPr id="316" name="Google Shape;316;g3489a8de923_0_3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 Do trade selection of antennas for the </a:t>
            </a:r>
            <a:r>
              <a:rPr lang="en-US" sz="2000"/>
              <a:t>telemetry link to the ground station</a:t>
            </a:r>
            <a:endParaRPr sz="20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Type antenna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-US" sz="1500">
                <a:solidFill>
                  <a:srgbClr val="000000"/>
                </a:solidFill>
              </a:rPr>
              <a:t>Antenna pattern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317" name="Google Shape;317;g3489a8de923_0_3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318" name="Google Shape;318;g3489a8de923_0_36"/>
          <p:cNvSpPr txBox="1"/>
          <p:nvPr/>
        </p:nvSpPr>
        <p:spPr>
          <a:xfrm>
            <a:off x="1950763" y="671525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1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Power Trade</a:t>
            </a:r>
            <a:endParaRPr/>
          </a:p>
        </p:txBody>
      </p:sp>
      <p:sp>
        <p:nvSpPr>
          <p:cNvPr id="324" name="Google Shape;324;p31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/>
              <a:t>Trade study of battery types and configurations</a:t>
            </a:r>
            <a:endParaRPr/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lang="en-US" sz="2000"/>
              <a:t>Battery configuration (series/parallel/other)</a:t>
            </a:r>
            <a:endParaRPr sz="2000"/>
          </a:p>
          <a:p>
            <a:pPr indent="-30353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capacity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Mounting method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Protection circuits</a:t>
            </a:r>
            <a:endParaRPr/>
          </a:p>
          <a:p>
            <a:pPr indent="-373380" lvl="2" marL="1295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 circuit</a:t>
            </a:r>
            <a:endParaRPr sz="2000"/>
          </a:p>
          <a:p>
            <a:pPr indent="-373380" lvl="2" marL="12954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Over-discharge for lithium ion cells</a:t>
            </a:r>
            <a:endParaRPr sz="2000"/>
          </a:p>
        </p:txBody>
      </p:sp>
      <p:sp>
        <p:nvSpPr>
          <p:cNvPr id="325" name="Google Shape;325;p31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6" name="Google Shape;326;p31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Power </a:t>
            </a:r>
            <a:r>
              <a:rPr lang="en-US" sz="3200">
                <a:solidFill>
                  <a:srgbClr val="000000"/>
                </a:solidFill>
              </a:rPr>
              <a:t>Budget</a:t>
            </a:r>
            <a:endParaRPr/>
          </a:p>
        </p:txBody>
      </p:sp>
      <p:sp>
        <p:nvSpPr>
          <p:cNvPr id="332" name="Google Shape;332;p3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Power sources considered </a:t>
            </a:r>
            <a:endParaRPr sz="2400">
              <a:solidFill>
                <a:srgbClr val="000000"/>
              </a:solidFill>
            </a:endParaRPr>
          </a:p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List power consumption of all electrical components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All values are to be in watt-hours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Compare to capacity of battery in watt-hours</a:t>
            </a:r>
            <a:endParaRPr sz="2400"/>
          </a:p>
          <a:p>
            <a:pPr indent="-3810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</a:t>
            </a:r>
            <a:r>
              <a:rPr lang="en-US" sz="2400">
                <a:solidFill>
                  <a:srgbClr val="000000"/>
                </a:solidFill>
              </a:rPr>
              <a:t>how long rover can operate on batteries</a:t>
            </a:r>
            <a:endParaRPr sz="24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33" name="Google Shape;333;p3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489a8de923_0_45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Power Trade</a:t>
            </a:r>
            <a:endParaRPr/>
          </a:p>
        </p:txBody>
      </p:sp>
      <p:sp>
        <p:nvSpPr>
          <p:cNvPr id="339" name="Google Shape;339;g3489a8de923_0_45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/>
              <a:t>Trade study of battery types and configurations</a:t>
            </a:r>
            <a:endParaRPr/>
          </a:p>
          <a:p>
            <a:pPr indent="-3619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lang="en-US" sz="2000"/>
              <a:t>Battery configuration (series/parallel/other)</a:t>
            </a:r>
            <a:endParaRPr sz="2000"/>
          </a:p>
          <a:p>
            <a:pPr indent="-30353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capacity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Mounting method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Protection circuits</a:t>
            </a:r>
            <a:endParaRPr/>
          </a:p>
          <a:p>
            <a:pPr indent="-373380" lvl="2" marL="1295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 circuit</a:t>
            </a:r>
            <a:endParaRPr sz="2000"/>
          </a:p>
          <a:p>
            <a:pPr indent="-373380" lvl="2" marL="12954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Over-discharge for lithium ion cells</a:t>
            </a:r>
            <a:endParaRPr sz="2000"/>
          </a:p>
        </p:txBody>
      </p:sp>
      <p:sp>
        <p:nvSpPr>
          <p:cNvPr id="340" name="Google Shape;340;g3489a8de923_0_45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1" name="Google Shape;341;g3489a8de923_0_45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62" name="Google Shape;62;p4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○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Used as reference only. Does not need to be read through</a:t>
            </a:r>
            <a:endParaRPr/>
          </a:p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489a8de923_0_5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Power </a:t>
            </a:r>
            <a:r>
              <a:rPr lang="en-US" sz="3200">
                <a:solidFill>
                  <a:srgbClr val="000000"/>
                </a:solidFill>
              </a:rPr>
              <a:t>Budget</a:t>
            </a:r>
            <a:endParaRPr/>
          </a:p>
        </p:txBody>
      </p:sp>
      <p:sp>
        <p:nvSpPr>
          <p:cNvPr id="347" name="Google Shape;347;g3489a8de923_0_5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Power sources considered </a:t>
            </a:r>
            <a:endParaRPr sz="2400">
              <a:solidFill>
                <a:srgbClr val="000000"/>
              </a:solidFill>
            </a:endParaRPr>
          </a:p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List power consumption of all electrical components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All values are to be in watt-hours</a:t>
            </a:r>
            <a:endParaRPr sz="2400">
              <a:solidFill>
                <a:srgbClr val="000000"/>
              </a:solidFill>
            </a:endParaRPr>
          </a:p>
          <a:p>
            <a:pPr indent="-3873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>
                <a:solidFill>
                  <a:srgbClr val="000000"/>
                </a:solidFill>
              </a:rPr>
              <a:t>Compare to capacity of battery in watt-hours</a:t>
            </a:r>
            <a:endParaRPr sz="2400"/>
          </a:p>
          <a:p>
            <a:pPr indent="-3810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●"/>
            </a:pPr>
            <a:r>
              <a:rPr lang="en-US" sz="2400">
                <a:solidFill>
                  <a:srgbClr val="000000"/>
                </a:solidFill>
              </a:rPr>
              <a:t>Identify how long </a:t>
            </a:r>
            <a:r>
              <a:rPr lang="en-US"/>
              <a:t>container</a:t>
            </a:r>
            <a:r>
              <a:rPr lang="en-US" sz="2400">
                <a:solidFill>
                  <a:srgbClr val="000000"/>
                </a:solidFill>
              </a:rPr>
              <a:t> can operate on batteries</a:t>
            </a:r>
            <a:endParaRPr sz="24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48" name="Google Shape;348;g3489a8de923_0_5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5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Rover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Software Design</a:t>
            </a:r>
            <a:endParaRPr/>
          </a:p>
        </p:txBody>
      </p:sp>
      <p:sp>
        <p:nvSpPr>
          <p:cNvPr id="354" name="Google Shape;354;p35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chemeClr val="dk1"/>
                </a:solidFill>
              </a:rPr>
              <a:t>Software development environmen</a:t>
            </a:r>
            <a:r>
              <a:rPr lang="en-US" sz="2000"/>
              <a:t>t, and plan</a:t>
            </a:r>
            <a:endParaRPr sz="2000"/>
          </a:p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 Chart of software</a:t>
            </a:r>
            <a:endParaRPr sz="2000"/>
          </a:p>
          <a:p>
            <a:pPr indent="-3619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software states and how software transitions to each state</a:t>
            </a:r>
            <a:endParaRPr sz="2000"/>
          </a:p>
          <a:p>
            <a:pPr indent="-374650" lvl="2" marL="1676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up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Landing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Ground operation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640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Commanding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355" name="Google Shape;355;p35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6509d04643_0_22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4100">
            <a:noAutofit/>
          </a:bodyPr>
          <a:lstStyle/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362" name="Google Shape;362;g36509d04643_0_22"/>
          <p:cNvSpPr txBox="1"/>
          <p:nvPr>
            <p:ph idx="1" type="body"/>
          </p:nvPr>
        </p:nvSpPr>
        <p:spPr>
          <a:xfrm>
            <a:off x="503237" y="1768475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8000">
            <a:noAutofit/>
          </a:bodyPr>
          <a:lstStyle/>
          <a:p>
            <a:pPr indent="-327025" lvl="0" marL="428625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plan for software development</a:t>
            </a:r>
            <a:endParaRPr/>
          </a:p>
          <a:p>
            <a:pPr indent="-327025" lvl="0" marL="428625" marR="0" rtl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489a8de923_0_58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Container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Software Design</a:t>
            </a:r>
            <a:endParaRPr/>
          </a:p>
        </p:txBody>
      </p:sp>
      <p:sp>
        <p:nvSpPr>
          <p:cNvPr id="368" name="Google Shape;368;g3489a8de923_0_58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lang="en-US" sz="2000">
                <a:solidFill>
                  <a:schemeClr val="dk1"/>
                </a:solidFill>
              </a:rPr>
              <a:t>Software development environmen</a:t>
            </a:r>
            <a:r>
              <a:rPr lang="en-US" sz="2000"/>
              <a:t>t, and plan</a:t>
            </a:r>
            <a:endParaRPr sz="2000"/>
          </a:p>
          <a:p>
            <a:pPr indent="-38862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 Chart of software</a:t>
            </a:r>
            <a:endParaRPr sz="2000"/>
          </a:p>
          <a:p>
            <a:pPr indent="-3619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software states and how software transitions to each state</a:t>
            </a:r>
            <a:endParaRPr sz="2000"/>
          </a:p>
          <a:p>
            <a:pPr indent="-374650" lvl="2" marL="1676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up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Landing</a:t>
            </a:r>
            <a:endParaRPr/>
          </a:p>
          <a:p>
            <a:pPr indent="-37465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■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Ground operation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6400" lvl="2" marL="16764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Char char="■"/>
            </a:pPr>
            <a:r>
              <a:rPr lang="en-US" sz="2000">
                <a:solidFill>
                  <a:srgbClr val="000000"/>
                </a:solidFill>
              </a:rPr>
              <a:t>Commanding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369" name="Google Shape;369;g3489a8de923_0_58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36509d04643_0_73"/>
          <p:cNvSpPr txBox="1"/>
          <p:nvPr>
            <p:ph type="title"/>
          </p:nvPr>
        </p:nvSpPr>
        <p:spPr>
          <a:xfrm>
            <a:off x="503237" y="301625"/>
            <a:ext cx="9071100" cy="65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4100">
            <a:noAutofit/>
          </a:bodyPr>
          <a:lstStyle/>
          <a:p>
            <a:pPr indent="0" lvl="0" marL="0" marR="0" rtl="0" algn="ctr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Container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376" name="Google Shape;376;g36509d04643_0_73"/>
          <p:cNvSpPr txBox="1"/>
          <p:nvPr>
            <p:ph idx="1" type="body"/>
          </p:nvPr>
        </p:nvSpPr>
        <p:spPr>
          <a:xfrm>
            <a:off x="504775" y="1748525"/>
            <a:ext cx="9071100" cy="49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8000">
            <a:noAutofit/>
          </a:bodyPr>
          <a:lstStyle/>
          <a:p>
            <a:pPr indent="-327025" lvl="0" marL="428625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plan for software development</a:t>
            </a:r>
            <a:endParaRPr/>
          </a:p>
          <a:p>
            <a:pPr indent="-327025" lvl="0" marL="428625" marR="0" rtl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327025" lvl="1" marL="860425" marR="0" rtl="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/>
          </a:p>
        </p:txBody>
      </p:sp>
      <p:sp>
        <p:nvSpPr>
          <p:cNvPr id="382" name="Google Shape;382;p3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/>
              <a:t>Describe process to integrate rover into container.</a:t>
            </a:r>
            <a:endParaRPr/>
          </a:p>
          <a:p>
            <a:pPr indent="-3175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Char char="−"/>
            </a:pPr>
            <a:r>
              <a:rPr lang="en-US"/>
              <a:t>What needs to be </a:t>
            </a:r>
            <a:r>
              <a:rPr lang="en-US"/>
              <a:t>disassembled</a:t>
            </a:r>
            <a:endParaRPr/>
          </a:p>
          <a:p>
            <a:pPr indent="-3175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Char char="−"/>
            </a:pPr>
            <a:r>
              <a:rPr lang="en-US"/>
              <a:t>How is rover secured</a:t>
            </a:r>
            <a:endParaRPr/>
          </a:p>
          <a:p>
            <a:pPr indent="-3175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Char char="−"/>
            </a:pPr>
            <a:r>
              <a:rPr lang="en-US"/>
              <a:t>How is container prepared for launch</a:t>
            </a:r>
            <a:endParaRPr/>
          </a:p>
          <a:p>
            <a:pPr indent="-317500" lvl="1" marL="914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Char char="−"/>
            </a:pPr>
            <a:r>
              <a:rPr lang="en-US"/>
              <a:t>How container is integrated into the rocket</a:t>
            </a:r>
            <a:endParaRPr/>
          </a:p>
        </p:txBody>
      </p:sp>
      <p:sp>
        <p:nvSpPr>
          <p:cNvPr id="383" name="Google Shape;383;p3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Description</a:t>
            </a:r>
            <a:endParaRPr/>
          </a:p>
        </p:txBody>
      </p:sp>
      <p:sp>
        <p:nvSpPr>
          <p:cNvPr id="391" name="Google Shape;391;p3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-US">
                <a:solidFill>
                  <a:srgbClr val="000000"/>
                </a:solidFill>
              </a:rPr>
              <a:t>Design of ground station for </a:t>
            </a:r>
            <a:r>
              <a:rPr lang="en-US"/>
              <a:t>collecting telemetry from container</a:t>
            </a:r>
            <a:endParaRPr>
              <a:solidFill>
                <a:srgbClr val="000000"/>
              </a:solidFill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-US" sz="2000">
                <a:solidFill>
                  <a:srgbClr val="000000"/>
                </a:solidFill>
              </a:rPr>
              <a:t>Show Block diagram and identify components</a:t>
            </a:r>
            <a:endParaRPr sz="2000"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392" name="Google Shape;392;p3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393" name="Google Shape;393;p37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2e84b6743c8_0_4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Radio Trade</a:t>
            </a:r>
            <a:endParaRPr/>
          </a:p>
        </p:txBody>
      </p:sp>
      <p:sp>
        <p:nvSpPr>
          <p:cNvPr id="401" name="Google Shape;401;g2e84b6743c8_0_4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Do trade selection of at least two types of radio systems used to receive telemetry from the cannister 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-US" sz="1500">
                <a:solidFill>
                  <a:schemeClr val="dk1"/>
                </a:solidFill>
              </a:rPr>
              <a:t>Type of radio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Frequency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Power level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02" name="Google Shape;402;g2e84b6743c8_0_4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403" name="Google Shape;403;g2e84b6743c8_0_43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2e84b6743c8_0_5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Antenna Trade</a:t>
            </a:r>
            <a:endParaRPr/>
          </a:p>
        </p:txBody>
      </p:sp>
      <p:sp>
        <p:nvSpPr>
          <p:cNvPr id="411" name="Google Shape;411;g2e84b6743c8_0_5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Do trade selection of antennas</a:t>
            </a:r>
            <a:endParaRPr sz="2000" u="sng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Type antenna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Antenna pattern</a:t>
            </a:r>
            <a:endParaRPr sz="1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12" name="Google Shape;412;g2e84b6743c8_0_5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413" name="Google Shape;413;g2e84b6743c8_0_52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38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Ground Station Software</a:t>
            </a:r>
            <a:endParaRPr/>
          </a:p>
        </p:txBody>
      </p:sp>
      <p:sp>
        <p:nvSpPr>
          <p:cNvPr id="421" name="Google Shape;421;p38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Describe software development environment</a:t>
            </a:r>
            <a:endParaRPr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Software flow chart</a:t>
            </a:r>
            <a:endParaRPr/>
          </a:p>
        </p:txBody>
      </p:sp>
      <p:sp>
        <p:nvSpPr>
          <p:cNvPr id="422" name="Google Shape;422;p38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Systems Overview</a:t>
            </a:r>
            <a:endParaRPr/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 name here</a:t>
            </a:r>
            <a:endParaRPr/>
          </a:p>
        </p:txBody>
      </p:sp>
      <p:sp>
        <p:nvSpPr>
          <p:cNvPr id="69" name="Google Shape;69;p5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" name="Google Shape;70;p5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489a8de923_0_64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Rover Controller</a:t>
            </a:r>
            <a:endParaRPr/>
          </a:p>
        </p:txBody>
      </p:sp>
      <p:sp>
        <p:nvSpPr>
          <p:cNvPr id="430" name="Google Shape;430;g3489a8de923_0_64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Show design of rover controller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Include a block diagram</a:t>
            </a:r>
            <a:endParaRPr/>
          </a:p>
        </p:txBody>
      </p:sp>
      <p:sp>
        <p:nvSpPr>
          <p:cNvPr id="431" name="Google Shape;431;g3489a8de923_0_64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3489a8de923_0_7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</a:t>
            </a:r>
            <a:r>
              <a:rPr lang="en-US"/>
              <a:t>Controller</a:t>
            </a:r>
            <a:r>
              <a:rPr lang="en-US"/>
              <a:t> Radio Trade</a:t>
            </a:r>
            <a:endParaRPr/>
          </a:p>
        </p:txBody>
      </p:sp>
      <p:sp>
        <p:nvSpPr>
          <p:cNvPr id="439" name="Google Shape;439;g3489a8de923_0_7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Do trade selection of at least two types of radio systems sending commands to rover </a:t>
            </a:r>
            <a:endParaRPr sz="2000"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Char char="○"/>
            </a:pPr>
            <a:r>
              <a:rPr lang="en-US" sz="1500">
                <a:solidFill>
                  <a:schemeClr val="dk1"/>
                </a:solidFill>
              </a:rPr>
              <a:t>Type of radio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Frequency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Power level</a:t>
            </a:r>
            <a:endParaRPr>
              <a:solidFill>
                <a:srgbClr val="000000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40" name="Google Shape;440;g3489a8de923_0_7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441" name="Google Shape;441;g3489a8de923_0_72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3489a8de923_0_81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</a:t>
            </a:r>
            <a:r>
              <a:rPr lang="en-US"/>
              <a:t>Controller </a:t>
            </a:r>
            <a:r>
              <a:rPr lang="en-US"/>
              <a:t>Antenna Trade</a:t>
            </a:r>
            <a:endParaRPr/>
          </a:p>
        </p:txBody>
      </p:sp>
      <p:sp>
        <p:nvSpPr>
          <p:cNvPr id="449" name="Google Shape;449;g3489a8de923_0_81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Do trade selection of antennas</a:t>
            </a:r>
            <a:endParaRPr sz="2000" u="sng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Type antenna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Antenna pattern</a:t>
            </a:r>
            <a:endParaRPr sz="1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450" name="Google Shape;450;g3489a8de923_0_81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sp>
        <p:nvSpPr>
          <p:cNvPr id="451" name="Google Shape;451;g3489a8de923_0_81"/>
          <p:cNvSpPr txBox="1"/>
          <p:nvPr/>
        </p:nvSpPr>
        <p:spPr>
          <a:xfrm>
            <a:off x="1940425" y="6391475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489a8de923_0_9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Rover Controller Software</a:t>
            </a:r>
            <a:endParaRPr/>
          </a:p>
        </p:txBody>
      </p:sp>
      <p:sp>
        <p:nvSpPr>
          <p:cNvPr id="459" name="Google Shape;459;g3489a8de923_0_9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Describe software development environment</a:t>
            </a:r>
            <a:endParaRPr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/>
              <a:t>Software flow chart</a:t>
            </a:r>
            <a:endParaRPr/>
          </a:p>
        </p:txBody>
      </p:sp>
      <p:sp>
        <p:nvSpPr>
          <p:cNvPr id="460" name="Google Shape;460;g3489a8de923_0_9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</p:txBody>
      </p:sp>
      <p:sp>
        <p:nvSpPr>
          <p:cNvPr id="466" name="Google Shape;466;p39"/>
          <p:cNvSpPr txBox="1"/>
          <p:nvPr>
            <p:ph idx="12" type="sldNum"/>
          </p:nvPr>
        </p:nvSpPr>
        <p:spPr>
          <a:xfrm>
            <a:off x="8725008" y="6886575"/>
            <a:ext cx="8460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7" name="Google Shape;467;p3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0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 sz="3200">
                <a:solidFill>
                  <a:srgbClr val="000000"/>
                </a:solidFill>
              </a:rPr>
              <a:t>Payload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Testing</a:t>
            </a:r>
            <a:endParaRPr/>
          </a:p>
        </p:txBody>
      </p:sp>
      <p:sp>
        <p:nvSpPr>
          <p:cNvPr id="473" name="Google Shape;473;p40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of </a:t>
            </a:r>
            <a:r>
              <a:rPr lang="en-US" sz="2400">
                <a:solidFill>
                  <a:srgbClr val="000000"/>
                </a:solidFill>
              </a:rPr>
              <a:t>payload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subsystems</a:t>
            </a:r>
            <a:endParaRPr sz="2400">
              <a:solidFill>
                <a:srgbClr val="000000"/>
              </a:solidFill>
            </a:endParaRPr>
          </a:p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during subsystem integration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functional testing of completed </a:t>
            </a:r>
            <a:r>
              <a:rPr lang="en-US" sz="2400">
                <a:solidFill>
                  <a:srgbClr val="000000"/>
                </a:solidFill>
              </a:rPr>
              <a:t>payload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>
                <a:solidFill>
                  <a:srgbClr val="000000"/>
                </a:solidFill>
              </a:rPr>
              <a:t>Describe testing to determine if payload will survive deployment and landing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474" name="Google Shape;474;p40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41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Testing</a:t>
            </a:r>
            <a:endParaRPr/>
          </a:p>
        </p:txBody>
      </p:sp>
      <p:sp>
        <p:nvSpPr>
          <p:cNvPr id="480" name="Google Shape;480;p41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testing of rocket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Parachute deployment testing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Payload deployment testing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Flight test</a:t>
            </a:r>
            <a:endParaRPr/>
          </a:p>
        </p:txBody>
      </p:sp>
      <p:sp>
        <p:nvSpPr>
          <p:cNvPr id="481" name="Google Shape;481;p41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42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Flight Operations</a:t>
            </a:r>
            <a:endParaRPr/>
          </a:p>
        </p:txBody>
      </p:sp>
      <p:sp>
        <p:nvSpPr>
          <p:cNvPr id="487" name="Google Shape;487;p42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procedures during launch day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Rocket preparation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>
                <a:highlight>
                  <a:schemeClr val="lt1"/>
                </a:highlight>
              </a:rPr>
              <a:t>Container and rover </a:t>
            </a:r>
            <a:r>
              <a:rPr lang="en-US" sz="2000">
                <a:solidFill>
                  <a:srgbClr val="000000"/>
                </a:solidFill>
              </a:rPr>
              <a:t>p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reparation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>
                <a:highlight>
                  <a:schemeClr val="lt1"/>
                </a:highlight>
              </a:rPr>
              <a:t>Container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integration into rocket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Preparations at the launch pad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 sz="2000">
                <a:solidFill>
                  <a:srgbClr val="000000"/>
                </a:solidFill>
              </a:rPr>
              <a:t>Lander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arming process</a:t>
            </a:r>
            <a:endParaRPr/>
          </a:p>
        </p:txBody>
      </p:sp>
      <p:sp>
        <p:nvSpPr>
          <p:cNvPr id="488" name="Google Shape;488;p42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4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494" name="Google Shape;494;p43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a </a:t>
            </a:r>
            <a:r>
              <a:rPr lang="en-US" sz="2400">
                <a:solidFill>
                  <a:srgbClr val="000000"/>
                </a:solidFill>
              </a:rPr>
              <a:t>G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antt chart schedule of the complete development cycle up to </a:t>
            </a:r>
            <a:r>
              <a:rPr lang="en-US" sz="2400">
                <a:solidFill>
                  <a:srgbClr val="000000"/>
                </a:solidFill>
              </a:rPr>
              <a:t>contest date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650" lvl="1" marL="863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Component and service schedule</a:t>
            </a:r>
            <a:endParaRPr sz="2200"/>
          </a:p>
          <a:p>
            <a:pPr indent="-3746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components are bought and lead times for components</a:t>
            </a:r>
            <a:endParaRPr sz="2200"/>
          </a:p>
          <a:p>
            <a:pPr indent="-3746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Services required (contract machining, PCB, etc.)</a:t>
            </a:r>
            <a:endParaRPr sz="2200"/>
          </a:p>
        </p:txBody>
      </p:sp>
      <p:sp>
        <p:nvSpPr>
          <p:cNvPr id="495" name="Google Shape;495;p4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4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 Budget</a:t>
            </a:r>
            <a:endParaRPr/>
          </a:p>
        </p:txBody>
      </p:sp>
      <p:sp>
        <p:nvSpPr>
          <p:cNvPr id="501" name="Google Shape;501;p44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Show budget for all parts of the program</a:t>
            </a:r>
            <a:endParaRPr/>
          </a:p>
          <a:p>
            <a:pPr indent="-3746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Components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19100" lvl="2" marL="16764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200"/>
              <a:buChar char="■"/>
            </a:pPr>
            <a:r>
              <a:rPr lang="en-US" sz="2200">
                <a:solidFill>
                  <a:srgbClr val="000000"/>
                </a:solidFill>
              </a:rPr>
              <a:t>Split out rocket and rover into separate tables</a:t>
            </a:r>
            <a:endParaRPr sz="2200">
              <a:solidFill>
                <a:srgbClr val="000000"/>
              </a:solidFill>
            </a:endParaRPr>
          </a:p>
          <a:p>
            <a:pPr indent="-3746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Services</a:t>
            </a:r>
            <a:endParaRPr sz="2200"/>
          </a:p>
          <a:p>
            <a:pPr indent="-3746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−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Travel expenses</a:t>
            </a:r>
            <a:endParaRPr sz="2200"/>
          </a:p>
        </p:txBody>
      </p:sp>
      <p:sp>
        <p:nvSpPr>
          <p:cNvPr id="502" name="Google Shape;502;p44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76" name="Google Shape;76;p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Overview of mission objectives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any external objectives</a:t>
            </a:r>
            <a:endParaRPr/>
          </a:p>
        </p:txBody>
      </p:sp>
      <p:sp>
        <p:nvSpPr>
          <p:cNvPr id="77" name="Google Shape;77;p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45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  <a:endParaRPr/>
          </a:p>
        </p:txBody>
      </p:sp>
      <p:sp>
        <p:nvSpPr>
          <p:cNvPr id="508" name="Google Shape;508;p45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state of development efforts, any accomplishments, issues, and way forward</a:t>
            </a:r>
            <a:endParaRPr/>
          </a:p>
        </p:txBody>
      </p:sp>
      <p:sp>
        <p:nvSpPr>
          <p:cNvPr id="509" name="Google Shape;509;p45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4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Instructions</a:t>
            </a:r>
            <a:endParaRPr/>
          </a:p>
        </p:txBody>
      </p:sp>
      <p:sp>
        <p:nvSpPr>
          <p:cNvPr id="515" name="Google Shape;515;p46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Slides are a template describing information needed.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section can be expanded into more slides as needed. Don't try cramming each listed topic on the same slide.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Place team/school logo in the top left corner.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Put page numbers on the slides.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Formatting and background can be customized. This document is distributed as PDF to force you to make your own.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not include animations or videos as reviewers may not have compatible software.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Submit PDR in pdf format for maximum compatibility.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not include this slide in the presentation. Yes, some one will.</a:t>
            </a:r>
            <a:endParaRPr/>
          </a:p>
        </p:txBody>
      </p:sp>
      <p:sp>
        <p:nvSpPr>
          <p:cNvPr id="516" name="Google Shape;516;p4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4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US"/>
              <a:t>Trade Studies</a:t>
            </a:r>
            <a:endParaRPr/>
          </a:p>
        </p:txBody>
      </p:sp>
      <p:sp>
        <p:nvSpPr>
          <p:cNvPr id="524" name="Google Shape;524;p4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975" lIns="111975" spcFirstLastPara="1" rIns="111975" wrap="square" tIns="111975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solidFill>
                  <a:schemeClr val="dk1"/>
                </a:solidFill>
              </a:rPr>
              <a:t>Recommendations for trade studies:</a:t>
            </a:r>
            <a:endParaRPr b="1" sz="2400">
              <a:solidFill>
                <a:schemeClr val="dk1"/>
              </a:solidFill>
            </a:endParaRPr>
          </a:p>
          <a:p>
            <a:pPr indent="-311150" lvl="1" marL="7429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solidFill>
                  <a:schemeClr val="dk1"/>
                </a:solidFill>
              </a:rPr>
              <a:t>Tabular format</a:t>
            </a:r>
            <a:endParaRPr sz="2200">
              <a:solidFill>
                <a:schemeClr val="dk1"/>
              </a:solidFill>
            </a:endParaRPr>
          </a:p>
          <a:p>
            <a:pPr indent="-311150" lvl="1" marL="74295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</a:pPr>
            <a:r>
              <a:rPr lang="en-US" sz="2200">
                <a:solidFill>
                  <a:schemeClr val="dk1"/>
                </a:solidFill>
              </a:rPr>
              <a:t>Discuss criteria for selection</a:t>
            </a:r>
            <a:endParaRPr sz="2200">
              <a:solidFill>
                <a:schemeClr val="dk1"/>
              </a:solidFill>
            </a:endParaRPr>
          </a:p>
          <a:p>
            <a:pPr indent="-266700" lvl="2" marL="114300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solidFill>
                  <a:schemeClr val="dk1"/>
                </a:solidFill>
              </a:rPr>
              <a:t>Studied configurations</a:t>
            </a:r>
            <a:endParaRPr sz="2200">
              <a:solidFill>
                <a:schemeClr val="dk1"/>
              </a:solidFill>
            </a:endParaRPr>
          </a:p>
          <a:p>
            <a:pPr indent="-266700" lvl="2" marL="114300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solidFill>
                  <a:schemeClr val="dk1"/>
                </a:solidFill>
              </a:rPr>
              <a:t>Assessment criteria and ranking </a:t>
            </a:r>
            <a:endParaRPr sz="220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solidFill>
                  <a:schemeClr val="dk1"/>
                </a:solidFill>
              </a:rPr>
              <a:t>Be clear on final component/configuration selections</a:t>
            </a:r>
            <a:endParaRPr b="1" sz="240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solidFill>
                  <a:schemeClr val="dk1"/>
                </a:solidFill>
              </a:rPr>
              <a:t>When using hardware from previous years, do the same</a:t>
            </a:r>
            <a:endParaRPr b="1" sz="240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solidFill>
                  <a:schemeClr val="dk1"/>
                </a:solidFill>
              </a:rPr>
              <a:t>Be consistent with trade study presentations</a:t>
            </a:r>
            <a:endParaRPr/>
          </a:p>
        </p:txBody>
      </p:sp>
      <p:sp>
        <p:nvSpPr>
          <p:cNvPr id="525" name="Google Shape;525;p4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>
                <a:solidFill>
                  <a:srgbClr val="000000"/>
                </a:solidFill>
              </a:rPr>
              <a:t>‹#›</a:t>
            </a:fld>
            <a:endParaRPr sz="1800">
              <a:solidFill>
                <a:srgbClr val="000000"/>
              </a:solidFill>
            </a:endParaRPr>
          </a:p>
        </p:txBody>
      </p:sp>
      <p:graphicFrame>
        <p:nvGraphicFramePr>
          <p:cNvPr id="526" name="Google Shape;526;p47"/>
          <p:cNvGraphicFramePr/>
          <p:nvPr/>
        </p:nvGraphicFramePr>
        <p:xfrm>
          <a:off x="950900" y="5040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{C7781C8D-D69C-423F-B110-FC483404043B}</a:tableStyleId>
              </a:tblPr>
              <a:tblGrid>
                <a:gridCol w="1635125"/>
                <a:gridCol w="1635125"/>
                <a:gridCol w="1635125"/>
                <a:gridCol w="1635125"/>
                <a:gridCol w="1635125"/>
              </a:tblGrid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Complexity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Mass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Cost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Etc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  <a:tr h="589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Design #1 - </a:t>
                      </a:r>
                      <a:r>
                        <a:rPr lang="en-US">
                          <a:highlight>
                            <a:srgbClr val="00FF00"/>
                          </a:highlight>
                        </a:rPr>
                        <a:t>selected</a:t>
                      </a:r>
                      <a:endParaRPr>
                        <a:highlight>
                          <a:srgbClr val="00FF00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Simpler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higher mass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Lower cost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Design #2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More complex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lower mass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Higher cost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27" name="Google Shape;527;p47"/>
          <p:cNvSpPr txBox="1"/>
          <p:nvPr/>
        </p:nvSpPr>
        <p:spPr>
          <a:xfrm>
            <a:off x="950900" y="6621900"/>
            <a:ext cx="8949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595959"/>
                </a:solidFill>
              </a:rPr>
              <a:t>Example of a table you might use to show your trade results</a:t>
            </a:r>
            <a:endParaRPr sz="2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g36509d04643_0_6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Example Concept of Operations (1 of 2)</a:t>
            </a:r>
            <a:endParaRPr/>
          </a:p>
        </p:txBody>
      </p:sp>
      <p:sp>
        <p:nvSpPr>
          <p:cNvPr id="533" name="Google Shape;533;g36509d04643_0_6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34" name="Google Shape;534;g36509d04643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2713" y="1617663"/>
            <a:ext cx="7315200" cy="432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35" name="Google Shape;535;g36509d04643_0_6"/>
          <p:cNvSpPr txBox="1"/>
          <p:nvPr/>
        </p:nvSpPr>
        <p:spPr>
          <a:xfrm>
            <a:off x="1502625" y="6276450"/>
            <a:ext cx="8590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From a different competition</a:t>
            </a:r>
            <a:endParaRPr sz="2400"/>
          </a:p>
        </p:txBody>
      </p:sp>
    </p:spTree>
  </p:cSld>
  <p:clrMapOvr>
    <a:masterClrMapping/>
  </p:clrMapOvr>
  <p:transition spd="med">
    <p:fade thruBlk="1"/>
  </p:transition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36509d04643_0_13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lang="en-US"/>
              <a:t>Example Concept of Operations (2 of 2)</a:t>
            </a:r>
            <a:endParaRPr/>
          </a:p>
        </p:txBody>
      </p:sp>
      <p:sp>
        <p:nvSpPr>
          <p:cNvPr id="541" name="Google Shape;541;g36509d04643_0_13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2" name="Google Shape;542;g36509d04643_0_13"/>
          <p:cNvSpPr txBox="1"/>
          <p:nvPr/>
        </p:nvSpPr>
        <p:spPr>
          <a:xfrm>
            <a:off x="1502625" y="6276450"/>
            <a:ext cx="8590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From a different competition</a:t>
            </a:r>
            <a:endParaRPr sz="2400"/>
          </a:p>
        </p:txBody>
      </p:sp>
      <p:pic>
        <p:nvPicPr>
          <p:cNvPr id="543" name="Google Shape;543;g36509d04643_0_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225" y="1208975"/>
            <a:ext cx="8594375" cy="498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83" name="Google Shape;83;p7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bullets or table to demonstrate understanding of requirements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requirements for the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>
              <a:highlight>
                <a:schemeClr val="lt1"/>
              </a:highlight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requirements for the rocket</a:t>
            </a:r>
            <a:endParaRPr/>
          </a:p>
        </p:txBody>
      </p:sp>
      <p:sp>
        <p:nvSpPr>
          <p:cNvPr id="84" name="Google Shape;84;p7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85" name="Google Shape;85;p7"/>
          <p:cNvGraphicFramePr/>
          <p:nvPr/>
        </p:nvGraphicFramePr>
        <p:xfrm>
          <a:off x="792913" y="4613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{C7781C8D-D69C-423F-B110-FC483404043B}</a:tableStyleId>
              </a:tblPr>
              <a:tblGrid>
                <a:gridCol w="4087825"/>
                <a:gridCol w="40878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Requirement</a:t>
                      </a:r>
                      <a:endParaRPr b="1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Plan for compliance</a:t>
                      </a:r>
                      <a:endParaRPr b="1"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Container and Rover &lt; 2kg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Design for low mass and choose low mass components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36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Ascend to 1000-2000 feet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Size rocket appropriately for total mass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Container shall descend at &lt;15 feet/sec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Size parachute accordingly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6" name="Google Shape;86;p7"/>
          <p:cNvSpPr txBox="1"/>
          <p:nvPr/>
        </p:nvSpPr>
        <p:spPr>
          <a:xfrm>
            <a:off x="1582325" y="4112525"/>
            <a:ext cx="7992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595959"/>
                </a:solidFill>
              </a:rPr>
              <a:t>Partial sample of what the table might look like</a:t>
            </a:r>
            <a:endParaRPr sz="180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Level C</a:t>
            </a:r>
            <a:r>
              <a:rPr lang="en-US" sz="3200">
                <a:solidFill>
                  <a:srgbClr val="000000"/>
                </a:solidFill>
              </a:rPr>
              <a:t>oncept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Trade and Selection</a:t>
            </a:r>
            <a:endParaRPr/>
          </a:p>
        </p:txBody>
      </p:sp>
      <p:sp>
        <p:nvSpPr>
          <p:cNvPr id="92" name="Google Shape;92;p8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 preliminary system-level design concepts which were considered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 sz="2000">
                <a:solidFill>
                  <a:srgbClr val="000000"/>
                </a:solidFill>
              </a:rPr>
              <a:t>Overall design concepts </a:t>
            </a:r>
            <a:endParaRPr sz="2000">
              <a:solidFill>
                <a:srgbClr val="000000"/>
              </a:solidFill>
            </a:endParaRPr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Configurations of rocket and </a:t>
            </a:r>
            <a:r>
              <a:rPr lang="en-US">
                <a:highlight>
                  <a:schemeClr val="lt1"/>
                </a:highlight>
              </a:rPr>
              <a:t>rover</a:t>
            </a:r>
            <a:endParaRPr b="0" i="0" sz="2000" u="none" cap="none" strike="noStrike">
              <a:solidFill>
                <a:srgbClr val="000000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lang="en-US" sz="2000">
                <a:solidFill>
                  <a:srgbClr val="000000"/>
                </a:solidFill>
              </a:rPr>
              <a:t>Teams can break up into small groups and come up with independent design concepts</a:t>
            </a:r>
            <a:endParaRPr sz="2000">
              <a:solidFill>
                <a:srgbClr val="000000"/>
              </a:solidFill>
            </a:endParaRPr>
          </a:p>
          <a:p>
            <a:pPr indent="-361950" lvl="1" marL="86360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−"/>
            </a:pPr>
            <a:r>
              <a:rPr lang="en-US" sz="2000">
                <a:solidFill>
                  <a:schemeClr val="dk1"/>
                </a:solidFill>
              </a:rPr>
              <a:t>Show at least 2 different concepts </a:t>
            </a:r>
            <a:endParaRPr sz="2000">
              <a:solidFill>
                <a:schemeClr val="dk1"/>
              </a:solidFill>
            </a:endParaRPr>
          </a:p>
          <a:p>
            <a:pPr indent="-36195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 criteria for final configuration selection</a:t>
            </a:r>
            <a:endParaRPr sz="2000"/>
          </a:p>
          <a:p>
            <a:pPr indent="-3619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sketches and diagrams of various concepts considered.</a:t>
            </a:r>
            <a:endParaRPr sz="2000"/>
          </a:p>
          <a:p>
            <a:pPr indent="-36195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variations on CONOPS considered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93" name="Google Shape;93;p8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" name="Google Shape;94;p8"/>
          <p:cNvSpPr txBox="1"/>
          <p:nvPr/>
        </p:nvSpPr>
        <p:spPr>
          <a:xfrm>
            <a:off x="1949163" y="663500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 Trade Studies Slide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 txBox="1"/>
          <p:nvPr>
            <p:ph type="title"/>
          </p:nvPr>
        </p:nvSpPr>
        <p:spPr>
          <a:xfrm>
            <a:off x="503237" y="301625"/>
            <a:ext cx="9066300" cy="6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82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System Concept of Operations (C</a:t>
            </a:r>
            <a:r>
              <a:rPr lang="en-US" sz="3200">
                <a:solidFill>
                  <a:srgbClr val="000000"/>
                </a:solidFill>
              </a:rPr>
              <a:t>ONOPS)</a:t>
            </a:r>
            <a:endParaRPr/>
          </a:p>
        </p:txBody>
      </p:sp>
      <p:sp>
        <p:nvSpPr>
          <p:cNvPr id="100" name="Google Shape;100;p9"/>
          <p:cNvSpPr txBox="1"/>
          <p:nvPr>
            <p:ph idx="1" type="body"/>
          </p:nvPr>
        </p:nvSpPr>
        <p:spPr>
          <a:xfrm>
            <a:off x="503237" y="1768475"/>
            <a:ext cx="9066300" cy="49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150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Provide overview of operations of the system from launch to landing to </a:t>
            </a: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operations.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lang="en-US">
                <a:highlight>
                  <a:schemeClr val="lt1"/>
                </a:highlight>
              </a:rPr>
              <a:t>Rover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operations</a:t>
            </a:r>
            <a:endParaRPr/>
          </a:p>
          <a:p>
            <a:pPr indent="-3302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Post-launch recovery</a:t>
            </a:r>
            <a:endParaRPr/>
          </a:p>
          <a:p>
            <a:pPr indent="-330200" lvl="0" marL="4318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</p:txBody>
      </p:sp>
      <p:sp>
        <p:nvSpPr>
          <p:cNvPr id="101" name="Google Shape;101;p9"/>
          <p:cNvSpPr txBox="1"/>
          <p:nvPr>
            <p:ph idx="12" type="sldNum"/>
          </p:nvPr>
        </p:nvSpPr>
        <p:spPr>
          <a:xfrm>
            <a:off x="8841501" y="6886575"/>
            <a:ext cx="729600" cy="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975" lIns="111975" spcFirstLastPara="1" rIns="111975" wrap="square" tIns="111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2" name="Google Shape;102;p9"/>
          <p:cNvSpPr txBox="1"/>
          <p:nvPr/>
        </p:nvSpPr>
        <p:spPr>
          <a:xfrm>
            <a:off x="1949163" y="6635000"/>
            <a:ext cx="61791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See</a:t>
            </a:r>
            <a:r>
              <a:rPr b="1" lang="en-US" sz="2400">
                <a:solidFill>
                  <a:srgbClr val="FF0000"/>
                </a:solidFill>
              </a:rPr>
              <a:t> Example Concept of Operations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at end of slides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