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</p:sldIdLst>
  <p:sldSz cy="7559675" cx="100806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1" roundtripDataSignature="AMtx7mjr3KWQ1IFF71ydGfIz9f+0qTy9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1" Type="http://customschemas.google.com/relationships/presentationmetadata" Target="meta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398962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772400" cy="100584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772400" cy="100584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>
            <p:ph idx="2" type="sldImg"/>
          </p:nvPr>
        </p:nvSpPr>
        <p:spPr>
          <a:xfrm>
            <a:off x="1371600" y="763587"/>
            <a:ext cx="5024437" cy="37671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3" type="hdr"/>
          </p:nvPr>
        </p:nvSpPr>
        <p:spPr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0" type="dt"/>
          </p:nvPr>
        </p:nvSpPr>
        <p:spPr>
          <a:xfrm>
            <a:off x="4398962" y="0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n"/>
          <p:cNvSpPr txBox="1"/>
          <p:nvPr>
            <p:ph idx="11" type="ftr"/>
          </p:nvPr>
        </p:nvSpPr>
        <p:spPr>
          <a:xfrm>
            <a:off x="0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n"/>
          <p:cNvSpPr txBox="1"/>
          <p:nvPr>
            <p:ph idx="4" type="sldNum"/>
          </p:nvPr>
        </p:nvSpPr>
        <p:spPr>
          <a:xfrm>
            <a:off x="4398962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2" name="Google Shape;82;p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5" name="Google Shape;145;p1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2" name="Google Shape;152;p1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9" name="Google Shape;159;p1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165" name="Google Shape;165;p13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6" name="Google Shape;166;p13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13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3" name="Google Shape;173;p14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0" name="Google Shape;180;p15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7" name="Google Shape;187;p1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4" name="Google Shape;194;p17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1" name="Google Shape;201;p18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8" name="Google Shape;208;p19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9" name="Google Shape;89;p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15" name="Google Shape;215;p21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2" name="Google Shape;222;p2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2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8" name="Google Shape;228;p2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2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3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35" name="Google Shape;235;p23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6" name="Google Shape;236;p23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7" name="Google Shape;237;p23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3" name="Google Shape;243;p2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46730d0f9a_0_1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50" name="Google Shape;250;g146730d0f9a_0_12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57" name="Google Shape;257;p2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2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4" name="Google Shape;264;p26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26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71" name="Google Shape;271;p2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8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77" name="Google Shape;277;p28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8" name="Google Shape;278;p28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9" name="Google Shape;279;p28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6" name="Google Shape;96;p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85" name="Google Shape;285;p2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2" name="Google Shape;292;p3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3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9" name="Google Shape;299;p3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3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06" name="Google Shape;306;p3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3" name="Google Shape;313;p3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3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0" name="Google Shape;320;p3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3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7" name="Google Shape;327;p3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3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34" name="Google Shape;334;p39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39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1" name="Google Shape;341;p4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4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1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47" name="Google Shape;347;p41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8" name="Google Shape;348;p41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9" name="Google Shape;349;p41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3" name="Google Shape;103;p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55" name="Google Shape;355;p4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4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4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62" name="Google Shape;362;p4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4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5cd2771368_1_0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69" name="Google Shape;369;g5cd2771368_1_0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0" name="Google Shape;370;g5cd2771368_1_0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1" name="Google Shape;371;g5cd2771368_1_0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77" name="Google Shape;377;p4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4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5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83" name="Google Shape;383;p45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4" name="Google Shape;384;p45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5" name="Google Shape;385;p45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1" name="Google Shape;391;p4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4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4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8" name="Google Shape;398;p4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4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4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05" name="Google Shape;405;p4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4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4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12" name="Google Shape;412;p4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4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19" name="Google Shape;419;p5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5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0" name="Google Shape;110;p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5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25" name="Google Shape;425;p5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5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2" name="Google Shape;432;p5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5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5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9" name="Google Shape;439;p5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5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5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46" name="Google Shape;446;p5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5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5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53" name="Google Shape;453;p5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5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5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60" name="Google Shape;460;p5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5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7" name="Google Shape;117;p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3" name="Google Shape;123;p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0" name="Google Shape;130;p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p9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8"/>
          <p:cNvSpPr txBox="1"/>
          <p:nvPr>
            <p:ph idx="10" type="dt"/>
          </p:nvPr>
        </p:nvSpPr>
        <p:spPr>
          <a:xfrm>
            <a:off x="50323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58"/>
          <p:cNvSpPr txBox="1"/>
          <p:nvPr>
            <p:ph idx="11" type="ftr"/>
          </p:nvPr>
        </p:nvSpPr>
        <p:spPr>
          <a:xfrm>
            <a:off x="3448050" y="6886575"/>
            <a:ext cx="3190875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58"/>
          <p:cNvSpPr txBox="1"/>
          <p:nvPr>
            <p:ph idx="12" type="sldNum"/>
          </p:nvPr>
        </p:nvSpPr>
        <p:spPr>
          <a:xfrm>
            <a:off x="722788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8"/>
          <p:cNvSpPr txBox="1"/>
          <p:nvPr>
            <p:ph type="title"/>
          </p:nvPr>
        </p:nvSpPr>
        <p:spPr>
          <a:xfrm>
            <a:off x="540467" y="661609"/>
            <a:ext cx="7020000" cy="601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64" name="Google Shape;64;p6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9"/>
          <p:cNvSpPr/>
          <p:nvPr/>
        </p:nvSpPr>
        <p:spPr>
          <a:xfrm>
            <a:off x="5040313" y="-184"/>
            <a:ext cx="5040300" cy="7559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69"/>
          <p:cNvSpPr txBox="1"/>
          <p:nvPr>
            <p:ph type="title"/>
          </p:nvPr>
        </p:nvSpPr>
        <p:spPr>
          <a:xfrm>
            <a:off x="292695" y="1812463"/>
            <a:ext cx="4459500" cy="21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68" name="Google Shape;68;p69"/>
          <p:cNvSpPr txBox="1"/>
          <p:nvPr>
            <p:ph idx="1" type="subTitle"/>
          </p:nvPr>
        </p:nvSpPr>
        <p:spPr>
          <a:xfrm>
            <a:off x="292695" y="4119828"/>
            <a:ext cx="4459500" cy="18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9" name="Google Shape;69;p69"/>
          <p:cNvSpPr txBox="1"/>
          <p:nvPr>
            <p:ph idx="2" type="body"/>
          </p:nvPr>
        </p:nvSpPr>
        <p:spPr>
          <a:xfrm>
            <a:off x="5445456" y="1064211"/>
            <a:ext cx="4230000" cy="543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70" name="Google Shape;70;p6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0"/>
          <p:cNvSpPr txBox="1"/>
          <p:nvPr>
            <p:ph idx="1" type="body"/>
          </p:nvPr>
        </p:nvSpPr>
        <p:spPr>
          <a:xfrm>
            <a:off x="343628" y="6217901"/>
            <a:ext cx="66132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73" name="Google Shape;73;p7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1"/>
          <p:cNvSpPr txBox="1"/>
          <p:nvPr>
            <p:ph hasCustomPrompt="1" type="title"/>
          </p:nvPr>
        </p:nvSpPr>
        <p:spPr>
          <a:xfrm>
            <a:off x="343628" y="1625731"/>
            <a:ext cx="9393300" cy="28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76" name="Google Shape;76;p71"/>
          <p:cNvSpPr txBox="1"/>
          <p:nvPr>
            <p:ph idx="1" type="body"/>
          </p:nvPr>
        </p:nvSpPr>
        <p:spPr>
          <a:xfrm>
            <a:off x="343628" y="4632992"/>
            <a:ext cx="9393300" cy="19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77" name="Google Shape;77;p7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9"/>
          <p:cNvSpPr txBox="1"/>
          <p:nvPr>
            <p:ph type="title"/>
          </p:nvPr>
        </p:nvSpPr>
        <p:spPr>
          <a:xfrm>
            <a:off x="503237" y="301625"/>
            <a:ext cx="9066212" cy="654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59"/>
          <p:cNvSpPr txBox="1"/>
          <p:nvPr>
            <p:ph idx="1" type="body"/>
          </p:nvPr>
        </p:nvSpPr>
        <p:spPr>
          <a:xfrm>
            <a:off x="503237" y="1768475"/>
            <a:ext cx="9066212" cy="49926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59"/>
          <p:cNvSpPr txBox="1"/>
          <p:nvPr>
            <p:ph idx="10" type="dt"/>
          </p:nvPr>
        </p:nvSpPr>
        <p:spPr>
          <a:xfrm>
            <a:off x="50323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59"/>
          <p:cNvSpPr txBox="1"/>
          <p:nvPr>
            <p:ph idx="11" type="ftr"/>
          </p:nvPr>
        </p:nvSpPr>
        <p:spPr>
          <a:xfrm>
            <a:off x="3448050" y="6886575"/>
            <a:ext cx="3190875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59"/>
          <p:cNvSpPr txBox="1"/>
          <p:nvPr>
            <p:ph idx="12" type="sldNum"/>
          </p:nvPr>
        </p:nvSpPr>
        <p:spPr>
          <a:xfrm>
            <a:off x="722788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2"/>
          <p:cNvSpPr txBox="1"/>
          <p:nvPr>
            <p:ph idx="10" type="dt"/>
          </p:nvPr>
        </p:nvSpPr>
        <p:spPr>
          <a:xfrm>
            <a:off x="50323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62"/>
          <p:cNvSpPr txBox="1"/>
          <p:nvPr>
            <p:ph idx="11" type="ftr"/>
          </p:nvPr>
        </p:nvSpPr>
        <p:spPr>
          <a:xfrm>
            <a:off x="3448050" y="6886575"/>
            <a:ext cx="3190875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62"/>
          <p:cNvSpPr txBox="1"/>
          <p:nvPr>
            <p:ph idx="12" type="sldNum"/>
          </p:nvPr>
        </p:nvSpPr>
        <p:spPr>
          <a:xfrm>
            <a:off x="722788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1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41" name="Google Shape;41;p61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2" name="Google Shape;42;p6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3"/>
          <p:cNvSpPr txBox="1"/>
          <p:nvPr>
            <p:ph type="ctrTitle"/>
          </p:nvPr>
        </p:nvSpPr>
        <p:spPr>
          <a:xfrm>
            <a:off x="343637" y="1094341"/>
            <a:ext cx="9393300" cy="3016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5" name="Google Shape;45;p63"/>
          <p:cNvSpPr txBox="1"/>
          <p:nvPr>
            <p:ph idx="1" type="subTitle"/>
          </p:nvPr>
        </p:nvSpPr>
        <p:spPr>
          <a:xfrm>
            <a:off x="343628" y="4165464"/>
            <a:ext cx="9393300" cy="11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46" name="Google Shape;46;p6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4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49" name="Google Shape;49;p6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5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52" name="Google Shape;52;p65"/>
          <p:cNvSpPr txBox="1"/>
          <p:nvPr>
            <p:ph idx="1" type="body"/>
          </p:nvPr>
        </p:nvSpPr>
        <p:spPr>
          <a:xfrm>
            <a:off x="343628" y="1693854"/>
            <a:ext cx="44097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53" name="Google Shape;53;p65"/>
          <p:cNvSpPr txBox="1"/>
          <p:nvPr>
            <p:ph idx="2" type="body"/>
          </p:nvPr>
        </p:nvSpPr>
        <p:spPr>
          <a:xfrm>
            <a:off x="5327385" y="1693854"/>
            <a:ext cx="44097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54" name="Google Shape;54;p6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6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57" name="Google Shape;57;p6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7"/>
          <p:cNvSpPr txBox="1"/>
          <p:nvPr>
            <p:ph type="title"/>
          </p:nvPr>
        </p:nvSpPr>
        <p:spPr>
          <a:xfrm>
            <a:off x="343628" y="816595"/>
            <a:ext cx="3095700" cy="1110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60" name="Google Shape;60;p67"/>
          <p:cNvSpPr txBox="1"/>
          <p:nvPr>
            <p:ph idx="1" type="body"/>
          </p:nvPr>
        </p:nvSpPr>
        <p:spPr>
          <a:xfrm>
            <a:off x="343628" y="2042369"/>
            <a:ext cx="309570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61" name="Google Shape;61;p6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3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2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7"/>
          <p:cNvSpPr txBox="1"/>
          <p:nvPr>
            <p:ph type="title"/>
          </p:nvPr>
        </p:nvSpPr>
        <p:spPr>
          <a:xfrm>
            <a:off x="503237" y="301625"/>
            <a:ext cx="9066212" cy="654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7"/>
          <p:cNvSpPr txBox="1"/>
          <p:nvPr>
            <p:ph idx="1" type="body"/>
          </p:nvPr>
        </p:nvSpPr>
        <p:spPr>
          <a:xfrm>
            <a:off x="503237" y="1768475"/>
            <a:ext cx="9066212" cy="49926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57"/>
          <p:cNvSpPr txBox="1"/>
          <p:nvPr>
            <p:ph idx="10" type="dt"/>
          </p:nvPr>
        </p:nvSpPr>
        <p:spPr>
          <a:xfrm>
            <a:off x="50323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57"/>
          <p:cNvSpPr txBox="1"/>
          <p:nvPr>
            <p:ph idx="11" type="ftr"/>
          </p:nvPr>
        </p:nvSpPr>
        <p:spPr>
          <a:xfrm>
            <a:off x="3448050" y="6886575"/>
            <a:ext cx="3190875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57"/>
          <p:cNvSpPr txBox="1"/>
          <p:nvPr>
            <p:ph idx="12" type="sldNum"/>
          </p:nvPr>
        </p:nvSpPr>
        <p:spPr>
          <a:xfrm>
            <a:off x="722788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cxnSp>
        <p:nvCxnSpPr>
          <p:cNvPr id="18" name="Google Shape;18;p57"/>
          <p:cNvCxnSpPr/>
          <p:nvPr/>
        </p:nvCxnSpPr>
        <p:spPr>
          <a:xfrm flipH="1">
            <a:off x="428625" y="1074737"/>
            <a:ext cx="9131300" cy="1587"/>
          </a:xfrm>
          <a:prstGeom prst="straightConnector1">
            <a:avLst/>
          </a:prstGeom>
          <a:noFill/>
          <a:ln cap="flat" cmpd="sng" w="54700">
            <a:solidFill>
              <a:srgbClr val="3465A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0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60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6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idx="4294967295"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Deployable Sensor 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/>
              <a:t>C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3200"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Name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Team Number</a:t>
            </a:r>
            <a:endParaRPr sz="320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Level </a:t>
            </a:r>
            <a:r>
              <a:rPr lang="en-US"/>
              <a:t>Design</a:t>
            </a:r>
            <a:endParaRPr/>
          </a:p>
        </p:txBody>
      </p:sp>
      <p:sp>
        <p:nvSpPr>
          <p:cNvPr id="149" name="Google Shape;149;p10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30200" lvl="0" marL="4318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Present preliminary system-level concept design</a:t>
            </a:r>
            <a:endParaRPr>
              <a:solidFill>
                <a:schemeClr val="dk1"/>
              </a:solidFill>
            </a:endParaRPr>
          </a:p>
          <a:p>
            <a:pPr indent="-330200" lvl="0" marL="4318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Configuration of rocket and payload</a:t>
            </a:r>
            <a:endParaRPr>
              <a:solidFill>
                <a:schemeClr val="dk1"/>
              </a:solidFill>
            </a:endParaRPr>
          </a:p>
          <a:p>
            <a:pPr indent="-330200" lvl="0" marL="4318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Include sketches and diagrams of various concepts considered.</a:t>
            </a:r>
            <a:endParaRPr>
              <a:solidFill>
                <a:schemeClr val="dk1"/>
              </a:solidFill>
            </a:endParaRPr>
          </a:p>
          <a:p>
            <a:pPr indent="-342900" lvl="0" marL="3429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Concept of Operations</a:t>
            </a:r>
            <a:endParaRPr/>
          </a:p>
        </p:txBody>
      </p:sp>
      <p:sp>
        <p:nvSpPr>
          <p:cNvPr id="156" name="Google Shape;156;p11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overview of operations of the system from launch to landing to </a:t>
            </a:r>
            <a:r>
              <a:rPr lang="en-US"/>
              <a:t>Payload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operations.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 and descent operations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Post-launch recovery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Simple flow diagrams and cartoons are a good way to present the CONOPS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Design</a:t>
            </a:r>
            <a:endParaRPr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170" name="Google Shape;170;p1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rocket design since PDR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/>
              <a:t>Design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</a:t>
            </a:r>
            <a:endParaRPr/>
          </a:p>
        </p:txBody>
      </p:sp>
      <p:sp>
        <p:nvSpPr>
          <p:cNvPr id="176" name="Google Shape;176;p14"/>
          <p:cNvSpPr txBox="1"/>
          <p:nvPr>
            <p:ph idx="1" type="body"/>
          </p:nvPr>
        </p:nvSpPr>
        <p:spPr>
          <a:xfrm>
            <a:off x="503225" y="1308775"/>
            <a:ext cx="9071100" cy="48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overall rocket design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A drawing of the rocket identifying all of its components and dimensions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Length and diameter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 and locations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Nose cone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Number of fins and size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and size of rail buttons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of avionics bay if using electronics deployment with altimeter(s)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Total on the pad weight of the rocket with the primary and backup motors.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This includes: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■"/>
            </a:pPr>
            <a:r>
              <a:rPr lang="en-US" sz="2000">
                <a:solidFill>
                  <a:srgbClr val="1A1A1A"/>
                </a:solidFill>
              </a:rPr>
              <a:t>All recovery harnesses and parachutes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Primary or backup motor</a:t>
            </a:r>
            <a:endParaRPr sz="2000"/>
          </a:p>
        </p:txBody>
      </p:sp>
      <p:sp>
        <p:nvSpPr>
          <p:cNvPr id="177" name="Google Shape;177;p1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Design</a:t>
            </a:r>
            <a:r>
              <a:rPr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 (cont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inued)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5"/>
          <p:cNvSpPr txBox="1"/>
          <p:nvPr>
            <p:ph idx="1" type="body"/>
          </p:nvPr>
        </p:nvSpPr>
        <p:spPr>
          <a:xfrm>
            <a:off x="503225" y="1426075"/>
            <a:ext cx="90711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A1A1A"/>
              </a:buClr>
              <a:buSzPts val="2000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the rocket’s stability. The center of gravity (CG) must be ahead of the center of pressure (CP) by at least one diameter (caliber) of your rocket.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primary motor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backup motor</a:t>
            </a:r>
            <a:endParaRPr sz="2000">
              <a:solidFill>
                <a:srgbClr val="1A1A1A"/>
              </a:solidFill>
            </a:endParaRPr>
          </a:p>
          <a:p>
            <a:pPr indent="-297180" lvl="0" marL="4572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 sz="2400">
                <a:solidFill>
                  <a:schemeClr val="dk1"/>
                </a:solidFill>
              </a:rPr>
              <a:t>Motor retention method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Friction fit is specifically disallowed</a:t>
            </a:r>
            <a:endParaRPr sz="2000"/>
          </a:p>
        </p:txBody>
      </p:sp>
      <p:sp>
        <p:nvSpPr>
          <p:cNvPr id="184" name="Google Shape;184;p1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Materials</a:t>
            </a:r>
            <a:endParaRPr/>
          </a:p>
        </p:txBody>
      </p:sp>
      <p:sp>
        <p:nvSpPr>
          <p:cNvPr id="190" name="Google Shape;190;p16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1" lang="en-US"/>
              <a:t>List of materials used:</a:t>
            </a:r>
            <a:endParaRPr b="1"/>
          </a:p>
          <a:p>
            <a:pPr indent="-347980" lvl="1" marL="1117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Airframe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Nose cone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adhesives used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Rail button source a</a:t>
            </a:r>
            <a:r>
              <a:rPr lang="en-US" sz="2400">
                <a:solidFill>
                  <a:srgbClr val="000000"/>
                </a:solidFill>
              </a:rPr>
              <a:t>nd material</a:t>
            </a:r>
            <a:endParaRPr/>
          </a:p>
          <a:p>
            <a:pPr indent="0" lvl="0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400"/>
          </a:p>
        </p:txBody>
      </p:sp>
      <p:sp>
        <p:nvSpPr>
          <p:cNvPr id="191" name="Google Shape;191;p1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</a:t>
            </a:r>
            <a:endParaRPr/>
          </a:p>
        </p:txBody>
      </p:sp>
      <p:sp>
        <p:nvSpPr>
          <p:cNvPr id="197" name="Google Shape;197;p17"/>
          <p:cNvSpPr txBox="1"/>
          <p:nvPr>
            <p:ph idx="1" type="body"/>
          </p:nvPr>
        </p:nvSpPr>
        <p:spPr>
          <a:xfrm>
            <a:off x="503225" y="1372325"/>
            <a:ext cx="9071100" cy="55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selection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Size of and how determined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Identify method for protecting parachute and rationale for choice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Dual deploy?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rgbClr val="1A1A1A"/>
                </a:solidFill>
              </a:rPr>
              <a:t>What is the expected descent rate(s)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Harness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Show drawing of recovery harnesses for each part of the rocket</a:t>
            </a:r>
            <a:endParaRPr sz="2400"/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shock cord, lengths and strength</a:t>
            </a:r>
            <a:r>
              <a:rPr lang="en-US" sz="2400"/>
              <a:t>s</a:t>
            </a:r>
            <a:endParaRPr sz="2400"/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/>
              <a:t>Identify l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inkages and </a:t>
            </a:r>
            <a:r>
              <a:rPr lang="en-US" sz="2400"/>
              <a:t>load limits</a:t>
            </a:r>
            <a:endParaRPr sz="2400"/>
          </a:p>
          <a:p>
            <a:pPr indent="-387350" lvl="1" marL="86360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Attachment points, eyebolts, fender washers, etc. and their mo</a:t>
            </a:r>
            <a:r>
              <a:rPr lang="en-US" sz="2400"/>
              <a:t>unting methods</a:t>
            </a:r>
            <a:endParaRPr sz="2400"/>
          </a:p>
        </p:txBody>
      </p:sp>
      <p:sp>
        <p:nvSpPr>
          <p:cNvPr id="198" name="Google Shape;198;p1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 Deployment Method</a:t>
            </a:r>
            <a:endParaRPr/>
          </a:p>
        </p:txBody>
      </p:sp>
      <p:sp>
        <p:nvSpPr>
          <p:cNvPr id="204" name="Google Shape;204;p18"/>
          <p:cNvSpPr txBox="1"/>
          <p:nvPr>
            <p:ph idx="1" type="body"/>
          </p:nvPr>
        </p:nvSpPr>
        <p:spPr>
          <a:xfrm>
            <a:off x="503237" y="1599050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●"/>
            </a:pPr>
            <a:r>
              <a:rPr b="1" lang="en-US" sz="2400">
                <a:solidFill>
                  <a:srgbClr val="1A1A1A"/>
                </a:solidFill>
              </a:rPr>
              <a:t>Document method of initiating recovery</a:t>
            </a:r>
            <a:endParaRPr b="1"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Altimeter(s)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rgbClr val="1A1A1A"/>
                </a:solidFill>
              </a:rPr>
              <a:t>Parachute release mechanism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Motor ejection - specify motor delay in seconds for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Primary motor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Secondary motor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1A1A1A"/>
                </a:solidFill>
              </a:rPr>
              <a:t>Any rockets using VMAX motors must use an altimeter that deploys the parachutes as per Tripoli and NAR rules.</a:t>
            </a:r>
            <a:endParaRPr sz="2400">
              <a:solidFill>
                <a:srgbClr val="1A1A1A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1" sz="2000"/>
          </a:p>
        </p:txBody>
      </p:sp>
      <p:sp>
        <p:nvSpPr>
          <p:cNvPr id="205" name="Google Shape;205;p1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9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Electronics - if used</a:t>
            </a:r>
            <a:endParaRPr/>
          </a:p>
        </p:txBody>
      </p:sp>
      <p:sp>
        <p:nvSpPr>
          <p:cNvPr id="211" name="Google Shape;211;p19"/>
          <p:cNvSpPr txBox="1"/>
          <p:nvPr>
            <p:ph idx="1" type="body"/>
          </p:nvPr>
        </p:nvSpPr>
        <p:spPr>
          <a:xfrm>
            <a:off x="503225" y="1435850"/>
            <a:ext cx="90711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which commercial altimeter(s) </a:t>
            </a:r>
            <a:r>
              <a:rPr lang="en-US" sz="2000">
                <a:solidFill>
                  <a:srgbClr val="1A1A1A"/>
                </a:solidFill>
              </a:rPr>
              <a:t>will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Show wiring diagram of altimeters with charges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the number and size of the pressure ports for altimeter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altimeter preparation steps.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quantity of black powder to be used to separate each section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volume of the section to be pressurized with calculated pressure level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charge size testing and results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how sections are secured before the ejection charges separate sections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friction fit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shear pins - number and size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how charges are fired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e-matches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b="1" sz="2000">
              <a:solidFill>
                <a:srgbClr val="1A1A1A"/>
              </a:solidFill>
            </a:endParaRPr>
          </a:p>
        </p:txBody>
      </p:sp>
      <p:sp>
        <p:nvSpPr>
          <p:cNvPr id="212" name="Google Shape;212;p1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endParaRPr/>
          </a:p>
        </p:txBody>
      </p:sp>
      <p:sp>
        <p:nvSpPr>
          <p:cNvPr id="93" name="Google Shape;93;p2"/>
          <p:cNvSpPr txBox="1"/>
          <p:nvPr>
            <p:ph idx="1" type="body"/>
          </p:nvPr>
        </p:nvSpPr>
        <p:spPr>
          <a:xfrm>
            <a:off x="503225" y="1214900"/>
            <a:ext cx="9071100" cy="55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8544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 are a template describing information needed.</a:t>
            </a:r>
            <a:endParaRPr b="0" i="0" sz="2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section can be expanded into more slides as needed. Don't try cramming each listed topic on the same slide.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Place team/school logo in the top left corner.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page numbers on the slides.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Formatting and background can be customized. 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animations or videos as reviewers may not have compatible software.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</a:t>
            </a:r>
            <a:r>
              <a:rPr lang="en-US" sz="2000"/>
              <a:t>C</a:t>
            </a: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 in pdf format for maximum compatibility.</a:t>
            </a:r>
            <a:endParaRPr b="0" i="0" sz="2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5445" lvl="0" marL="428625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A PDR should focus on </a:t>
            </a:r>
            <a:r>
              <a:rPr b="1" lang="en-US" sz="2000">
                <a:solidFill>
                  <a:schemeClr val="dk1"/>
                </a:solidFill>
              </a:rPr>
              <a:t>trade studies</a:t>
            </a:r>
            <a:r>
              <a:rPr lang="en-US" sz="2000">
                <a:solidFill>
                  <a:schemeClr val="dk1"/>
                </a:solidFill>
              </a:rPr>
              <a:t>, CDR should focus on final design.</a:t>
            </a:r>
            <a:endParaRPr sz="2000">
              <a:solidFill>
                <a:schemeClr val="dk1"/>
              </a:solidFill>
            </a:endParaRPr>
          </a:p>
          <a:p>
            <a:pPr indent="-385445" lvl="0" marL="428625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Use consistent units (metric or standard).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this slide in the presentation. Yes, </a:t>
            </a:r>
            <a:r>
              <a:rPr lang="en-US" sz="2000"/>
              <a:t>someone</a:t>
            </a: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will.</a:t>
            </a:r>
            <a:endParaRPr sz="2000"/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1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Motor Selection</a:t>
            </a:r>
            <a:endParaRPr/>
          </a:p>
        </p:txBody>
      </p:sp>
      <p:sp>
        <p:nvSpPr>
          <p:cNvPr id="218" name="Google Shape;218;p21"/>
          <p:cNvSpPr txBox="1"/>
          <p:nvPr>
            <p:ph idx="1" type="body"/>
          </p:nvPr>
        </p:nvSpPr>
        <p:spPr>
          <a:xfrm>
            <a:off x="503225" y="1329525"/>
            <a:ext cx="9071100" cy="55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primary motor selection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primary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back up motor selection and what changes to rocket would be required to successfully comply with contest rules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backup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primary motor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backup motor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19" name="Google Shape;219;p2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2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 Overview</a:t>
            </a:r>
            <a:endParaRPr/>
          </a:p>
        </p:txBody>
      </p:sp>
      <p:sp>
        <p:nvSpPr>
          <p:cNvPr id="232" name="Google Shape;232;p2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block diagram or picture of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Dimensions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240" name="Google Shape;240;p2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payload design since PDR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0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Altitude Recording Altimeter</a:t>
            </a:r>
            <a:endParaRPr/>
          </a:p>
        </p:txBody>
      </p:sp>
      <p:sp>
        <p:nvSpPr>
          <p:cNvPr id="246" name="Google Shape;246;p20"/>
          <p:cNvSpPr txBox="1"/>
          <p:nvPr>
            <p:ph idx="1" type="body"/>
          </p:nvPr>
        </p:nvSpPr>
        <p:spPr>
          <a:xfrm>
            <a:off x="503225" y="1435850"/>
            <a:ext cx="90711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the commercial altimete</a:t>
            </a:r>
            <a:r>
              <a:rPr lang="en-US" sz="2000">
                <a:solidFill>
                  <a:srgbClr val="1A1A1A"/>
                </a:solidFill>
              </a:rPr>
              <a:t>r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1A1A1A"/>
                </a:solidFill>
              </a:rPr>
              <a:t>to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r>
              <a:rPr lang="en-US" sz="2000">
                <a:solidFill>
                  <a:srgbClr val="1A1A1A"/>
                </a:solidFill>
              </a:rPr>
              <a:t> to officially record the rocket’s altitude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If using a commercial altimeter for deployment, it can be designated the altitude recording altimeter</a:t>
            </a:r>
            <a:endParaRPr sz="2000">
              <a:solidFill>
                <a:srgbClr val="1A1A1A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247" name="Google Shape;247;p2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46730d0f9a_0_12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 Descent Control</a:t>
            </a:r>
            <a:endParaRPr/>
          </a:p>
        </p:txBody>
      </p:sp>
      <p:sp>
        <p:nvSpPr>
          <p:cNvPr id="253" name="Google Shape;253;g146730d0f9a_0_12"/>
          <p:cNvSpPr txBox="1"/>
          <p:nvPr>
            <p:ph idx="1" type="body"/>
          </p:nvPr>
        </p:nvSpPr>
        <p:spPr>
          <a:xfrm>
            <a:off x="503225" y="1435850"/>
            <a:ext cx="90711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</a:rPr>
              <a:t>Describe how payload descent is controlled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Shape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Descent rate calculation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How attached to payload</a:t>
            </a:r>
            <a:endParaRPr sz="2000">
              <a:solidFill>
                <a:srgbClr val="1A1A1A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254" name="Google Shape;254;g146730d0f9a_0_1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5"/>
          <p:cNvSpPr txBox="1"/>
          <p:nvPr>
            <p:ph type="title"/>
          </p:nvPr>
        </p:nvSpPr>
        <p:spPr>
          <a:xfrm>
            <a:off x="503237" y="174625"/>
            <a:ext cx="90709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Mechanical Layout</a:t>
            </a:r>
            <a:endParaRPr/>
          </a:p>
        </p:txBody>
      </p:sp>
      <p:sp>
        <p:nvSpPr>
          <p:cNvPr id="261" name="Google Shape;261;p25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Mechanical design of 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structure of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location of major components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mechanical parts</a:t>
            </a:r>
            <a:endParaRPr/>
          </a:p>
          <a:p>
            <a:pPr indent="-342900" lvl="0" marL="3429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6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 Mass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Budget</a:t>
            </a:r>
            <a:endParaRPr/>
          </a:p>
        </p:txBody>
      </p:sp>
      <p:sp>
        <p:nvSpPr>
          <p:cNvPr id="268" name="Google Shape;268;p26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98145" lvl="0" marL="42862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</a:pPr>
            <a:r>
              <a:rPr lang="en-US" sz="2200">
                <a:solidFill>
                  <a:schemeClr val="dk1"/>
                </a:solidFill>
              </a:rPr>
              <a:t>Show mass of all components of the selected design</a:t>
            </a:r>
            <a:endParaRPr sz="22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Mass of each structural element in grams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Sources/uncertainties – whether the masses are estimates, from data sheets, measured values, etc.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Total mass of all components and structural elements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Margin : The amount of mass (in grams) in which the mass budget meets, exceeds, or falls short of the mass requirement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7"/>
          <p:cNvSpPr txBox="1"/>
          <p:nvPr/>
        </p:nvSpPr>
        <p:spPr>
          <a:xfrm>
            <a:off x="416675" y="3346450"/>
            <a:ext cx="9071100" cy="30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Payload Electronics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8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282" name="Google Shape;282;p28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electronics design since PDR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100" name="Google Shape;100;p3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simple outline of the presentation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team member(s) who will present each section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9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Electronics</a:t>
            </a:r>
            <a:endParaRPr/>
          </a:p>
        </p:txBody>
      </p:sp>
      <p:sp>
        <p:nvSpPr>
          <p:cNvPr id="289" name="Google Shape;289;p29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 block diagram showing all major components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Memories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Drivers for mechanisms and actuators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0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 and Memory </a:t>
            </a:r>
            <a:r>
              <a:rPr lang="en-US"/>
              <a:t>Selection</a:t>
            </a:r>
            <a:endParaRPr/>
          </a:p>
        </p:txBody>
      </p:sp>
      <p:sp>
        <p:nvSpPr>
          <p:cNvPr id="296" name="Google Shape;296;p30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Describe final selection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Specs of processor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consumption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Speed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Interfaces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GPS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Sensor</a:t>
            </a:r>
            <a:endParaRPr/>
          </a:p>
        </p:txBody>
      </p:sp>
      <p:sp>
        <p:nvSpPr>
          <p:cNvPr id="303" name="Google Shape;303;p3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17500" lvl="0" marL="45720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GPS receiver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Manufacturer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Specs</a:t>
            </a:r>
            <a:endParaRPr/>
          </a:p>
          <a:p>
            <a:pPr indent="-317500" lvl="1" marL="9144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Power consumption</a:t>
            </a:r>
            <a:endParaRPr/>
          </a:p>
          <a:p>
            <a:pPr indent="0" lvl="0" marL="457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5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Ground Station Link 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Radio</a:t>
            </a:r>
            <a:endParaRPr/>
          </a:p>
        </p:txBody>
      </p:sp>
      <p:sp>
        <p:nvSpPr>
          <p:cNvPr id="310" name="Google Shape;310;p35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Describe Radio selected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Manufacturer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Frequency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Power consumption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6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Ground Station Link 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Radio Antenna</a:t>
            </a:r>
            <a:endParaRPr/>
          </a:p>
        </p:txBody>
      </p:sp>
      <p:sp>
        <p:nvSpPr>
          <p:cNvPr id="317" name="Google Shape;317;p36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Describe antenna selected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Manufacturer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Frequency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Mounting method</a:t>
            </a:r>
            <a:endParaRPr/>
          </a:p>
          <a:p>
            <a:pPr indent="-374650" lvl="1" marL="74295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Location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7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</a:t>
            </a:r>
            <a:endParaRPr/>
          </a:p>
        </p:txBody>
      </p:sp>
      <p:sp>
        <p:nvSpPr>
          <p:cNvPr id="324" name="Google Shape;324;p37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Battery selection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Manufacturer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B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attery configuration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capacity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Mounting method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Protection circuits</a:t>
            </a:r>
            <a:endParaRPr/>
          </a:p>
          <a:p>
            <a:pPr indent="-288925" lvl="2" marL="12922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72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 circuit</a:t>
            </a:r>
            <a:endParaRPr/>
          </a:p>
          <a:p>
            <a:pPr indent="-288925" lvl="2" marL="1292225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72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Over-discharge for lithium ion cells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Distribution</a:t>
            </a:r>
            <a:endParaRPr/>
          </a:p>
        </p:txBody>
      </p:sp>
      <p:sp>
        <p:nvSpPr>
          <p:cNvPr id="331" name="Google Shape;331;p38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Electrical Power System Design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Regulators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distribution to subsystems, mechanisms, actuators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management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9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</a:t>
            </a:r>
            <a:r>
              <a:rPr lang="en-US"/>
              <a:t>Budget</a:t>
            </a:r>
            <a:endParaRPr/>
          </a:p>
        </p:txBody>
      </p:sp>
      <p:sp>
        <p:nvSpPr>
          <p:cNvPr id="338" name="Google Shape;338;p39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List power consumption of all electrical components</a:t>
            </a:r>
            <a:endParaRPr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chemeClr val="dk1"/>
                </a:solidFill>
              </a:rPr>
              <a:t>All values are to be in watt-hours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chemeClr val="dk1"/>
                </a:solidFill>
              </a:rPr>
              <a:t>Compare to capacity of the battery in watt-hours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−"/>
            </a:pPr>
            <a:r>
              <a:rPr lang="en-US" sz="2400">
                <a:solidFill>
                  <a:schemeClr val="dk1"/>
                </a:solidFill>
              </a:rPr>
              <a:t>Document how long the Payload can operate on the battery(ies)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0"/>
          <p:cNvSpPr txBox="1"/>
          <p:nvPr/>
        </p:nvSpPr>
        <p:spPr>
          <a:xfrm>
            <a:off x="530225" y="3346450"/>
            <a:ext cx="90709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1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352" name="Google Shape;352;p41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software design since PDR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Organization</a:t>
            </a:r>
            <a:endParaRPr/>
          </a:p>
        </p:txBody>
      </p:sp>
      <p:sp>
        <p:nvSpPr>
          <p:cNvPr id="107" name="Google Shape;107;p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slide listing team members and role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use an organization chart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Software Design</a:t>
            </a:r>
            <a:endParaRPr/>
          </a:p>
        </p:txBody>
      </p:sp>
      <p:sp>
        <p:nvSpPr>
          <p:cNvPr id="359" name="Google Shape;359;p42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Flow Chart of the payload software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the software states and how software transitions to each state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up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Transmission (bonus)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Landing</a:t>
            </a:r>
            <a:endParaRPr/>
          </a:p>
          <a:p>
            <a:pPr indent="-457200" lvl="0" marL="4572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 Development Plan</a:t>
            </a:r>
            <a:endParaRPr/>
          </a:p>
        </p:txBody>
      </p:sp>
      <p:sp>
        <p:nvSpPr>
          <p:cNvPr id="366" name="Google Shape;366;p43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the software development plan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Prototyping and prototyping environments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 subsystem development sequence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Development team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methodology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5cd2771368_1_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Payload Integration</a:t>
            </a:r>
            <a:endParaRPr/>
          </a:p>
        </p:txBody>
      </p:sp>
      <p:sp>
        <p:nvSpPr>
          <p:cNvPr id="374" name="Google Shape;374;g5cd2771368_1_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Construction of payload section</a:t>
            </a:r>
            <a:endParaRPr/>
          </a:p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Integration Process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4"/>
          <p:cNvSpPr txBox="1"/>
          <p:nvPr/>
        </p:nvSpPr>
        <p:spPr>
          <a:xfrm>
            <a:off x="525462" y="3360737"/>
            <a:ext cx="90709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5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388" name="Google Shape;388;p45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of the ground station design since PDR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6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Design</a:t>
            </a:r>
            <a:endParaRPr/>
          </a:p>
        </p:txBody>
      </p:sp>
      <p:sp>
        <p:nvSpPr>
          <p:cNvPr id="395" name="Google Shape;395;p46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block diagram of ground station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all major components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7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Antenna</a:t>
            </a:r>
            <a:endParaRPr/>
          </a:p>
        </p:txBody>
      </p:sp>
      <p:sp>
        <p:nvSpPr>
          <p:cNvPr id="402" name="Google Shape;402;p47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/>
              <a:t>Description of antenna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antenna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Antenna pattern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Range calculation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Identify if m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ounted or hand</a:t>
            </a:r>
            <a:r>
              <a:rPr lang="en-US"/>
              <a:t>-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held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Software</a:t>
            </a:r>
            <a:endParaRPr/>
          </a:p>
        </p:txBody>
      </p:sp>
      <p:sp>
        <p:nvSpPr>
          <p:cNvPr id="409" name="Google Shape;409;p48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Telemetry display </a:t>
            </a:r>
            <a:r>
              <a:rPr lang="en-US"/>
              <a:t>(show prototype of display)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any commercial or open source software packages to be used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 time plotting if implemented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9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Portability</a:t>
            </a:r>
            <a:endParaRPr/>
          </a:p>
        </p:txBody>
      </p:sp>
      <p:sp>
        <p:nvSpPr>
          <p:cNvPr id="416" name="Google Shape;416;p49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how ground station can be made portable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Battery operation life of ground station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0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Acronyms</a:t>
            </a:r>
            <a:endParaRPr/>
          </a:p>
        </p:txBody>
      </p:sp>
      <p:sp>
        <p:nvSpPr>
          <p:cNvPr id="114" name="Google Shape;114;p5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list of acronyms used throughout the presentation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as reference only. Does not need to be read through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51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Testing</a:t>
            </a:r>
            <a:endParaRPr/>
          </a:p>
        </p:txBody>
      </p:sp>
      <p:sp>
        <p:nvSpPr>
          <p:cNvPr id="429" name="Google Shape;429;p51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</a:t>
            </a:r>
            <a:r>
              <a:rPr lang="en-US"/>
              <a:t>Payload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subsystems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during subsystem integration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functional testing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5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Testing</a:t>
            </a:r>
            <a:endParaRPr/>
          </a:p>
        </p:txBody>
      </p:sp>
      <p:sp>
        <p:nvSpPr>
          <p:cNvPr id="436" name="Google Shape;436;p52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the rocket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deployment testing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6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Char char="−"/>
            </a:pPr>
            <a:r>
              <a:rPr lang="en-US"/>
              <a:t>Payload Deployment Testing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test(s)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5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Operations</a:t>
            </a:r>
            <a:endParaRPr/>
          </a:p>
        </p:txBody>
      </p:sp>
      <p:sp>
        <p:nvSpPr>
          <p:cNvPr id="443" name="Google Shape;443;p53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procedures during launch day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preparation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Preparation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integration into rocket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Preparations at the launch pad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arming process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5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Schedule</a:t>
            </a:r>
            <a:endParaRPr/>
          </a:p>
        </p:txBody>
      </p:sp>
      <p:sp>
        <p:nvSpPr>
          <p:cNvPr id="450" name="Google Shape;450;p5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>
                <a:solidFill>
                  <a:schemeClr val="dk1"/>
                </a:solidFill>
              </a:rPr>
              <a:t>Show a Gantt chart schedule of the complete development cycle up to contest date</a:t>
            </a:r>
            <a:endParaRPr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>
                <a:solidFill>
                  <a:schemeClr val="dk1"/>
                </a:solidFill>
              </a:rPr>
              <a:t>Component and service schedule</a:t>
            </a:r>
            <a:endParaRPr>
              <a:solidFill>
                <a:srgbClr val="595959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>
                <a:solidFill>
                  <a:schemeClr val="dk1"/>
                </a:solidFill>
              </a:rPr>
              <a:t>When components are bought and lead times for components</a:t>
            </a:r>
            <a:endParaRPr>
              <a:solidFill>
                <a:srgbClr val="595959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>
                <a:solidFill>
                  <a:schemeClr val="dk1"/>
                </a:solidFill>
              </a:rPr>
              <a:t>Services required (contract machining, PCB, etc.)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55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Budget</a:t>
            </a:r>
            <a:endParaRPr/>
          </a:p>
        </p:txBody>
      </p:sp>
      <p:sp>
        <p:nvSpPr>
          <p:cNvPr id="457" name="Google Shape;457;p55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budget for all parts of the program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rPr lang="en-US"/>
              <a:t>Separate rocket and payload costs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Travel expenses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56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464" name="Google Shape;464;p56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state of development efforts, any accomplishments, issues, and way forward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Overview</a:t>
            </a:r>
            <a:endParaRPr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Mission Summary</a:t>
            </a:r>
            <a:endParaRPr/>
          </a:p>
        </p:txBody>
      </p:sp>
      <p:sp>
        <p:nvSpPr>
          <p:cNvPr id="127" name="Google Shape;127;p7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mission objectives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any external objectives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Requirement Summary</a:t>
            </a:r>
            <a:endParaRPr/>
          </a:p>
        </p:txBody>
      </p:sp>
      <p:sp>
        <p:nvSpPr>
          <p:cNvPr id="134" name="Google Shape;134;p8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system (mission) level requirements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table to demonstrate understanding of requirements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rocket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142" name="Google Shape;142;p9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all changes since PDR in overall design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